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81" r:id="rId6"/>
    <p:sldId id="280" r:id="rId7"/>
    <p:sldId id="273" r:id="rId8"/>
    <p:sldId id="274" r:id="rId9"/>
    <p:sldId id="275" r:id="rId10"/>
    <p:sldId id="276" r:id="rId11"/>
    <p:sldId id="277" r:id="rId12"/>
    <p:sldId id="278" r:id="rId13"/>
    <p:sldId id="283" r:id="rId14"/>
    <p:sldId id="284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12" autoAdjust="0"/>
  </p:normalViewPr>
  <p:slideViewPr>
    <p:cSldViewPr>
      <p:cViewPr varScale="1">
        <p:scale>
          <a:sx n="92" d="100"/>
          <a:sy n="92" d="100"/>
        </p:scale>
        <p:origin x="94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C7C01-CFA7-4A61-8B2E-631CA8CCAEAE}" type="datetimeFigureOut">
              <a:rPr lang="it-IT" smtClean="0"/>
              <a:t>01/04/2016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829C-9288-4E7F-9F1A-6A2888107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59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49A47-BE93-45E1-A2ED-C95E898CF973}" type="datetimeFigureOut">
              <a:rPr lang="it-IT" smtClean="0"/>
              <a:t>01/04/2016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2E57B-F25E-4232-B65D-B95E707E9A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53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2E57B-F25E-4232-B65D-B95E707E9A1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31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2E57B-F25E-4232-B65D-B95E707E9A1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7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7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16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1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2596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88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289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26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86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497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30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76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CA593754-B8B4-4BAE-8D54-5970F9590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41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Accompagnamento formativo alla presentazione di un progetto in rete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5517232"/>
            <a:ext cx="5918454" cy="1069848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b="1" dirty="0" smtClean="0"/>
              <a:t>Corso base di progettazione proposto </a:t>
            </a:r>
            <a:r>
              <a:rPr lang="it-IT" b="1" dirty="0" smtClean="0"/>
              <a:t>da </a:t>
            </a:r>
            <a:endParaRPr lang="it-IT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772094"/>
            <a:ext cx="2651330" cy="560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Possibili ruoli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Promotori</a:t>
            </a:r>
          </a:p>
          <a:p>
            <a:r>
              <a:rPr lang="it-IT" sz="2400" dirty="0"/>
              <a:t> Promotori - attuatori</a:t>
            </a:r>
          </a:p>
          <a:p>
            <a:r>
              <a:rPr lang="it-IT" sz="2400" dirty="0"/>
              <a:t> Partner attuatori totali</a:t>
            </a:r>
          </a:p>
          <a:p>
            <a:r>
              <a:rPr lang="it-IT" sz="2400" dirty="0" smtClean="0"/>
              <a:t> Partner </a:t>
            </a:r>
            <a:r>
              <a:rPr lang="it-IT" sz="2400" dirty="0"/>
              <a:t>attuatori parziali</a:t>
            </a:r>
          </a:p>
          <a:p>
            <a:r>
              <a:rPr lang="it-IT" sz="2400" dirty="0"/>
              <a:t> Partner non attuatori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10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436" y="484632"/>
            <a:ext cx="2950096" cy="558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Partecipazione interna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Il processo progettuale va collocato all’interno </a:t>
            </a:r>
            <a:r>
              <a:rPr lang="it-IT" sz="2400" dirty="0" smtClean="0"/>
              <a:t>delle dinamiche organizzative</a:t>
            </a:r>
            <a:endParaRPr lang="it-IT" sz="2400" dirty="0"/>
          </a:p>
          <a:p>
            <a:r>
              <a:rPr lang="it-IT" sz="2400" dirty="0"/>
              <a:t> Superare la dicotomia tra chi “progetta” e </a:t>
            </a:r>
            <a:r>
              <a:rPr lang="it-IT" sz="2400" dirty="0" smtClean="0"/>
              <a:t>chi “realizza</a:t>
            </a:r>
            <a:r>
              <a:rPr lang="it-IT" sz="2400" dirty="0"/>
              <a:t>”</a:t>
            </a:r>
          </a:p>
          <a:p>
            <a:r>
              <a:rPr lang="it-IT" sz="2400" dirty="0" smtClean="0"/>
              <a:t> È </a:t>
            </a:r>
            <a:r>
              <a:rPr lang="it-IT" sz="2400" dirty="0"/>
              <a:t>fondamentale perché:</a:t>
            </a:r>
          </a:p>
          <a:p>
            <a:pPr lvl="1"/>
            <a:r>
              <a:rPr lang="it-IT" sz="2200" dirty="0"/>
              <a:t> </a:t>
            </a:r>
            <a:r>
              <a:rPr lang="it-IT" sz="2200" dirty="0" smtClean="0"/>
              <a:t>Partecipazione </a:t>
            </a:r>
            <a:r>
              <a:rPr lang="it-IT" sz="2000" noProof="1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</a:t>
            </a:r>
            <a:r>
              <a:rPr lang="it-IT" sz="2200" dirty="0" smtClean="0"/>
              <a:t> appartenenza</a:t>
            </a:r>
            <a:endParaRPr lang="it-IT" sz="2200" dirty="0"/>
          </a:p>
          <a:p>
            <a:pPr lvl="1"/>
            <a:r>
              <a:rPr lang="it-IT" sz="2200" dirty="0"/>
              <a:t> Integrazione di diverse </a:t>
            </a:r>
            <a:r>
              <a:rPr lang="it-IT" sz="2200" dirty="0" smtClean="0"/>
              <a:t>competenze </a:t>
            </a:r>
            <a:r>
              <a:rPr lang="it-IT" sz="2000" noProof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</a:t>
            </a:r>
            <a:r>
              <a:rPr lang="it-IT" sz="2200" noProof="1">
                <a:sym typeface="Wingdings" pitchFamily="2" charset="2"/>
              </a:rPr>
              <a:t> </a:t>
            </a:r>
            <a:r>
              <a:rPr lang="it-IT" sz="2200" dirty="0" smtClean="0"/>
              <a:t>innovazione</a:t>
            </a:r>
            <a:endParaRPr lang="it-IT" sz="2200" dirty="0"/>
          </a:p>
          <a:p>
            <a:pPr lvl="1"/>
            <a:r>
              <a:rPr lang="it-IT" sz="2200" dirty="0"/>
              <a:t> Diversi punti di vista </a:t>
            </a:r>
            <a:r>
              <a:rPr lang="it-IT" sz="2000" noProof="1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 </a:t>
            </a:r>
            <a:r>
              <a:rPr lang="it-IT" sz="2200" dirty="0" smtClean="0"/>
              <a:t>visione </a:t>
            </a:r>
            <a:r>
              <a:rPr lang="it-IT" sz="2200" dirty="0"/>
              <a:t>più ampia</a:t>
            </a:r>
          </a:p>
          <a:p>
            <a:r>
              <a:rPr lang="it-IT" sz="2400" dirty="0"/>
              <a:t> Trovare forme e modi per </a:t>
            </a:r>
            <a:r>
              <a:rPr lang="it-IT" sz="2400" dirty="0" smtClean="0"/>
              <a:t>coinvolgere l’organizzazione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04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progettuale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La progettazione è </a:t>
            </a:r>
            <a:r>
              <a:rPr lang="it-IT" sz="2400" dirty="0" smtClean="0"/>
              <a:t>un processo complesso in </a:t>
            </a:r>
            <a:r>
              <a:rPr lang="it-IT" sz="2400" dirty="0"/>
              <a:t>continua evoluzione (sequenza logica </a:t>
            </a:r>
            <a:r>
              <a:rPr lang="it-IT" sz="2400" dirty="0" smtClean="0"/>
              <a:t>e non </a:t>
            </a:r>
            <a:r>
              <a:rPr lang="it-IT" sz="2400" dirty="0"/>
              <a:t>temporale)</a:t>
            </a:r>
          </a:p>
          <a:p>
            <a:r>
              <a:rPr lang="it-IT" sz="2400" dirty="0" smtClean="0"/>
              <a:t>Molte </a:t>
            </a:r>
            <a:r>
              <a:rPr lang="it-IT" sz="2400" dirty="0"/>
              <a:t>fasi del progetto devono </a:t>
            </a:r>
            <a:r>
              <a:rPr lang="it-IT" sz="2400" dirty="0" smtClean="0"/>
              <a:t>essere ripercorse </a:t>
            </a:r>
            <a:r>
              <a:rPr lang="it-IT" sz="2400" dirty="0"/>
              <a:t>per gli aggiustamenti</a:t>
            </a:r>
          </a:p>
          <a:p>
            <a:r>
              <a:rPr lang="it-IT" sz="2400" dirty="0" smtClean="0"/>
              <a:t>La </a:t>
            </a:r>
            <a:r>
              <a:rPr lang="it-IT" sz="2400" dirty="0"/>
              <a:t>realizzazione di un progetto può </a:t>
            </a:r>
            <a:r>
              <a:rPr lang="it-IT" sz="2400" dirty="0" smtClean="0"/>
              <a:t>portare a </a:t>
            </a:r>
            <a:r>
              <a:rPr lang="it-IT" sz="2400" dirty="0"/>
              <a:t>disconfermare i presupposti di </a:t>
            </a:r>
            <a:r>
              <a:rPr lang="it-IT" sz="2400" dirty="0" smtClean="0"/>
              <a:t>partenza (sistema </a:t>
            </a:r>
            <a:r>
              <a:rPr lang="it-IT" sz="2400" dirty="0"/>
              <a:t>di premesse)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12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40208"/>
            <a:ext cx="2219348" cy="190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90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r>
              <a:rPr lang="it-IT" dirty="0"/>
              <a:t>Processo </a:t>
            </a:r>
            <a:r>
              <a:rPr lang="it-IT" dirty="0" smtClean="0"/>
              <a:t>progettuale</a:t>
            </a:r>
            <a:endParaRPr lang="it-IT" dirty="0"/>
          </a:p>
        </p:txBody>
      </p:sp>
      <p:sp>
        <p:nvSpPr>
          <p:cNvPr id="5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 Slide </a:t>
            </a:r>
            <a:fld id="{94EED0A9-33C4-4C87-BC8A-9784040A6B3B}" type="slidenum">
              <a:rPr lang="it-IT"/>
              <a:pPr/>
              <a:t>13</a:t>
            </a:fld>
            <a:endParaRPr lang="it-IT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70255" y="2491860"/>
            <a:ext cx="8398737" cy="3699609"/>
            <a:chOff x="-40" y="872"/>
            <a:chExt cx="6146" cy="2855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5248" y="2874"/>
              <a:ext cx="858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Valutare gli esiti e l’impatto</a:t>
              </a:r>
              <a:endParaRPr lang="it-IT" sz="1400" dirty="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62" y="1854"/>
              <a:ext cx="4315" cy="720"/>
              <a:chOff x="1536" y="1152"/>
              <a:chExt cx="3983" cy="720"/>
            </a:xfrm>
          </p:grpSpPr>
          <p:sp>
            <p:nvSpPr>
              <p:cNvPr id="60421" name="Line 5"/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39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0422" name="Line 6"/>
              <p:cNvSpPr>
                <a:spLocks noChangeShapeType="1"/>
              </p:cNvSpPr>
              <p:nvPr/>
            </p:nvSpPr>
            <p:spPr bwMode="auto">
              <a:xfrm>
                <a:off x="5519" y="115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1362" y="3120"/>
              <a:ext cx="2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2571" y="3144"/>
              <a:ext cx="2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>
              <a:off x="3896" y="3144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 flipV="1">
              <a:off x="4999" y="3144"/>
              <a:ext cx="227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4107" y="2795"/>
              <a:ext cx="860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Realizzazione delle azioni/interventi</a:t>
              </a:r>
              <a:endParaRPr lang="it-IT" sz="1200" dirty="0"/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2862" y="2870"/>
              <a:ext cx="986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Azioni </a:t>
              </a:r>
            </a:p>
            <a:p>
              <a:pPr algn="ctr" eaLnBrk="0" hangingPunct="0"/>
              <a:r>
                <a:rPr lang="it-IT" sz="1200" dirty="0" smtClean="0"/>
                <a:t>Budget</a:t>
              </a:r>
            </a:p>
            <a:p>
              <a:pPr algn="ctr" eaLnBrk="0" hangingPunct="0"/>
              <a:r>
                <a:rPr lang="it-IT" sz="1200" dirty="0" smtClean="0"/>
                <a:t>Valutazione</a:t>
              </a:r>
              <a:endParaRPr lang="it-IT" sz="1200" dirty="0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67" y="2372"/>
              <a:ext cx="259" cy="748"/>
              <a:chOff x="433" y="1670"/>
              <a:chExt cx="239" cy="748"/>
            </a:xfrm>
          </p:grpSpPr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>
                <a:off x="433" y="1670"/>
                <a:ext cx="0" cy="7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0434" name="Line 18"/>
              <p:cNvSpPr>
                <a:spLocks noChangeShapeType="1"/>
              </p:cNvSpPr>
              <p:nvPr/>
            </p:nvSpPr>
            <p:spPr bwMode="auto">
              <a:xfrm>
                <a:off x="433" y="2418"/>
                <a:ext cx="2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1660" y="2870"/>
              <a:ext cx="859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Definire obiettivo generale</a:t>
              </a:r>
              <a:endParaRPr lang="it-IT" sz="1200" dirty="0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480" y="2799"/>
              <a:ext cx="856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Analizzare problemi e bisogni + Ricerca dati</a:t>
              </a:r>
              <a:endParaRPr lang="it-IT" sz="1200" dirty="0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-40" y="1673"/>
              <a:ext cx="1255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it-IT" sz="1600" dirty="0" smtClean="0"/>
                <a:t>CONDIVIDERE </a:t>
              </a:r>
              <a:r>
                <a:rPr lang="it-IT" sz="1600" dirty="0"/>
                <a:t>IL SISTEMA DI PREMESSE</a:t>
              </a:r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3880" y="3323"/>
              <a:ext cx="1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endParaRPr lang="it-IT" sz="2800" dirty="0"/>
            </a:p>
          </p:txBody>
        </p: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-40" y="872"/>
              <a:ext cx="1402" cy="744"/>
              <a:chOff x="-40" y="872"/>
              <a:chExt cx="1402" cy="744"/>
            </a:xfrm>
          </p:grpSpPr>
          <p:sp>
            <p:nvSpPr>
              <p:cNvPr id="60457" name="Oval 41"/>
              <p:cNvSpPr>
                <a:spLocks noChangeArrowheads="1"/>
              </p:cNvSpPr>
              <p:nvPr/>
            </p:nvSpPr>
            <p:spPr bwMode="auto">
              <a:xfrm>
                <a:off x="-40" y="872"/>
                <a:ext cx="1402" cy="52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sz="1600" b="1" dirty="0" smtClean="0">
                    <a:solidFill>
                      <a:schemeClr val="accent2"/>
                    </a:solidFill>
                  </a:rPr>
                  <a:t>Costruire un </a:t>
                </a:r>
              </a:p>
              <a:p>
                <a:pPr algn="ctr"/>
                <a:r>
                  <a:rPr lang="it-IT" sz="1600" b="1" dirty="0" smtClean="0">
                    <a:solidFill>
                      <a:schemeClr val="accent2"/>
                    </a:solidFill>
                  </a:rPr>
                  <a:t>partenariato</a:t>
                </a:r>
                <a:endParaRPr lang="it-IT" sz="16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458" name="Line 42"/>
              <p:cNvSpPr>
                <a:spLocks noChangeShapeType="1"/>
              </p:cNvSpPr>
              <p:nvPr/>
            </p:nvSpPr>
            <p:spPr bwMode="auto">
              <a:xfrm>
                <a:off x="625" y="1434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accent6"/>
                </a:solidFill>
                <a:prstDash val="sysDot"/>
                <a:round/>
                <a:headEnd/>
                <a:tailEnd type="stealth" w="med" len="med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</p:grpSp>
      <p:sp>
        <p:nvSpPr>
          <p:cNvPr id="60460" name="Oval 44"/>
          <p:cNvSpPr>
            <a:spLocks noChangeArrowheads="1"/>
          </p:cNvSpPr>
          <p:nvPr/>
        </p:nvSpPr>
        <p:spPr bwMode="auto">
          <a:xfrm>
            <a:off x="451338" y="1412879"/>
            <a:ext cx="1994389" cy="8636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dirty="0" smtClean="0"/>
              <a:t>Idea progettuale</a:t>
            </a:r>
            <a:endParaRPr lang="it-IT" dirty="0"/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 flipH="1" flipV="1">
            <a:off x="3418743" y="3333751"/>
            <a:ext cx="2417885" cy="1719263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64" name="Oval 48"/>
          <p:cNvSpPr>
            <a:spLocks noChangeArrowheads="1"/>
          </p:cNvSpPr>
          <p:nvPr/>
        </p:nvSpPr>
        <p:spPr bwMode="auto">
          <a:xfrm>
            <a:off x="2674328" y="2786063"/>
            <a:ext cx="1374531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Scrittura progetto</a:t>
            </a:r>
          </a:p>
          <a:p>
            <a:pPr algn="ctr"/>
            <a:r>
              <a:rPr lang="it-IT" sz="1200" b="1" dirty="0">
                <a:solidFill>
                  <a:schemeClr val="accent2"/>
                </a:solidFill>
              </a:rPr>
              <a:t>e formulario</a:t>
            </a:r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3414346" y="2392363"/>
            <a:ext cx="958362" cy="30956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0466" name="Oval 50"/>
          <p:cNvSpPr>
            <a:spLocks noChangeArrowheads="1"/>
          </p:cNvSpPr>
          <p:nvPr/>
        </p:nvSpPr>
        <p:spPr bwMode="auto">
          <a:xfrm>
            <a:off x="4478216" y="2108200"/>
            <a:ext cx="1497623" cy="4953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dirty="0"/>
              <a:t>Approvazione</a:t>
            </a:r>
          </a:p>
        </p:txBody>
      </p:sp>
      <p:sp>
        <p:nvSpPr>
          <p:cNvPr id="60467" name="Oval 51"/>
          <p:cNvSpPr>
            <a:spLocks noChangeArrowheads="1"/>
          </p:cNvSpPr>
          <p:nvPr/>
        </p:nvSpPr>
        <p:spPr bwMode="auto">
          <a:xfrm>
            <a:off x="5020408" y="2786063"/>
            <a:ext cx="1374531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Progettazione </a:t>
            </a:r>
            <a:br>
              <a:rPr lang="it-IT" sz="1200" b="1" dirty="0">
                <a:solidFill>
                  <a:schemeClr val="accent2"/>
                </a:solidFill>
              </a:rPr>
            </a:br>
            <a:r>
              <a:rPr lang="it-IT" sz="1200" b="1" dirty="0">
                <a:solidFill>
                  <a:schemeClr val="accent2"/>
                </a:solidFill>
              </a:rPr>
              <a:t>esecutiva</a:t>
            </a:r>
          </a:p>
        </p:txBody>
      </p:sp>
      <p:sp>
        <p:nvSpPr>
          <p:cNvPr id="60468" name="Line 52"/>
          <p:cNvSpPr>
            <a:spLocks noChangeShapeType="1"/>
          </p:cNvSpPr>
          <p:nvPr/>
        </p:nvSpPr>
        <p:spPr bwMode="auto">
          <a:xfrm flipH="1">
            <a:off x="5974373" y="2412895"/>
            <a:ext cx="1465" cy="34131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69" name="Line 53"/>
          <p:cNvSpPr>
            <a:spLocks noChangeShapeType="1"/>
          </p:cNvSpPr>
          <p:nvPr/>
        </p:nvSpPr>
        <p:spPr bwMode="auto">
          <a:xfrm flipH="1">
            <a:off x="5975838" y="3316288"/>
            <a:ext cx="0" cy="168910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 flipH="1" flipV="1">
            <a:off x="8456736" y="3332163"/>
            <a:ext cx="13188" cy="157956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71" name="Oval 55"/>
          <p:cNvSpPr>
            <a:spLocks noChangeArrowheads="1"/>
          </p:cNvSpPr>
          <p:nvPr/>
        </p:nvSpPr>
        <p:spPr bwMode="auto">
          <a:xfrm>
            <a:off x="6838950" y="2786063"/>
            <a:ext cx="2133600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Rendicontazione economica</a:t>
            </a:r>
            <a:br>
              <a:rPr lang="it-IT" sz="1200" b="1" dirty="0">
                <a:solidFill>
                  <a:schemeClr val="accent2"/>
                </a:solidFill>
              </a:rPr>
            </a:br>
            <a:r>
              <a:rPr lang="it-IT" sz="1200" b="1" dirty="0">
                <a:solidFill>
                  <a:schemeClr val="accent2"/>
                </a:solidFill>
              </a:rPr>
              <a:t>Report di valutazione</a:t>
            </a:r>
          </a:p>
        </p:txBody>
      </p:sp>
      <p:sp>
        <p:nvSpPr>
          <p:cNvPr id="60472" name="Oval 56"/>
          <p:cNvSpPr>
            <a:spLocks noChangeArrowheads="1"/>
          </p:cNvSpPr>
          <p:nvPr/>
        </p:nvSpPr>
        <p:spPr bwMode="auto">
          <a:xfrm>
            <a:off x="7095393" y="2144713"/>
            <a:ext cx="1655885" cy="4953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dirty="0"/>
              <a:t>Controllo e saldo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205667" y="4709557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Ricercare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2809789" y="4704074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Progettare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4456277" y="4683166"/>
            <a:ext cx="1306743" cy="248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Programmare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6149826" y="4724984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Intervenire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7696503" y="4724983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Valutare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190681" y="6147107"/>
            <a:ext cx="6146636" cy="448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Valutazione continua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64" name="Line 42"/>
          <p:cNvSpPr>
            <a:spLocks noChangeShapeType="1"/>
          </p:cNvSpPr>
          <p:nvPr/>
        </p:nvSpPr>
        <p:spPr bwMode="auto">
          <a:xfrm>
            <a:off x="1379002" y="2308645"/>
            <a:ext cx="0" cy="167435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74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3" grpId="0" animBg="1"/>
      <p:bldP spid="60464" grpId="0" animBg="1"/>
      <p:bldP spid="60465" grpId="0" animBg="1"/>
      <p:bldP spid="60466" grpId="0" animBg="1"/>
      <p:bldP spid="60467" grpId="0" animBg="1"/>
      <p:bldP spid="60468" grpId="0" animBg="1"/>
      <p:bldP spid="60469" grpId="0" animBg="1"/>
      <p:bldP spid="60470" grpId="0" animBg="1"/>
      <p:bldP spid="60471" grpId="0" animBg="1"/>
      <p:bldP spid="6047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551176" cy="173736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Esercitazione pratica</a:t>
            </a:r>
            <a:endParaRPr lang="it-IT" sz="36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1600" dirty="0" smtClean="0"/>
              <a:t>Proviamo a condividere le premesse necessarie ad iniziare la stesura di un progetto</a:t>
            </a:r>
            <a:endParaRPr lang="it-IT" sz="16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14</a:t>
            </a:fld>
            <a:endParaRPr lang="it-IT"/>
          </a:p>
        </p:txBody>
      </p:sp>
      <p:pic>
        <p:nvPicPr>
          <p:cNvPr id="12" name="Segnaposto immagine 11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40" y="685800"/>
            <a:ext cx="5695528" cy="56955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3844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Dall’idea al progetto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it-IT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it-IT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Processo logico:</a:t>
            </a:r>
          </a:p>
          <a:p>
            <a:pPr algn="ctr">
              <a:buNone/>
            </a:pPr>
            <a:endParaRPr lang="it-IT" sz="20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it-IT" sz="2000" dirty="0" smtClean="0"/>
              <a:t>Idea </a:t>
            </a:r>
            <a:r>
              <a:rPr lang="it-IT" sz="2000" noProof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 </a:t>
            </a:r>
            <a:r>
              <a:rPr lang="it-IT" sz="2000" noProof="1" smtClean="0">
                <a:sym typeface="Wingdings" pitchFamily="2" charset="2"/>
              </a:rPr>
              <a:t>P</a:t>
            </a:r>
            <a:r>
              <a:rPr lang="it-IT" sz="2000" dirty="0" err="1" smtClean="0"/>
              <a:t>rogetto</a:t>
            </a:r>
            <a:r>
              <a:rPr lang="it-IT" sz="2000" dirty="0" smtClean="0"/>
              <a:t> </a:t>
            </a:r>
            <a:r>
              <a:rPr lang="it-IT" sz="2000" noProof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 </a:t>
            </a:r>
            <a:r>
              <a:rPr lang="it-IT" sz="2000" dirty="0" smtClean="0"/>
              <a:t>Trovare il finanziamento</a:t>
            </a:r>
          </a:p>
          <a:p>
            <a:pPr algn="ctr">
              <a:buNone/>
            </a:pPr>
            <a:endParaRPr lang="it-IT" sz="9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endParaRPr lang="it-IT" sz="9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it-IT" sz="2000" dirty="0" smtClean="0"/>
              <a:t>            Bando progettuale </a:t>
            </a:r>
            <a:r>
              <a:rPr lang="it-IT" sz="2000" noProof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 </a:t>
            </a:r>
            <a:r>
              <a:rPr lang="it-IT" sz="2000" dirty="0" smtClean="0">
                <a:sym typeface="Wingdings" pitchFamily="2" charset="2"/>
              </a:rPr>
              <a:t>trasformare idea in progetto </a:t>
            </a:r>
          </a:p>
          <a:p>
            <a:pPr algn="ctr">
              <a:buNone/>
            </a:pPr>
            <a:r>
              <a:rPr lang="it-IT" sz="2000" dirty="0" smtClean="0">
                <a:sym typeface="Wingdings" pitchFamily="2" charset="2"/>
              </a:rPr>
              <a:t>                                                    che si adatti</a:t>
            </a:r>
            <a:endParaRPr lang="it-IT" sz="2000" dirty="0" smtClean="0"/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212976"/>
            <a:ext cx="680626" cy="68062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4304544"/>
            <a:ext cx="680626" cy="680626"/>
          </a:xfrm>
          <a:prstGeom prst="rect">
            <a:avLst/>
          </a:prstGeom>
        </p:spPr>
      </p:pic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“Progettazione”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1948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it-IT" dirty="0" smtClean="0"/>
          </a:p>
          <a:p>
            <a:pPr>
              <a:buFont typeface="Wingdings" pitchFamily="2" charset="2"/>
              <a:buNone/>
            </a:pPr>
            <a:r>
              <a:rPr lang="it-IT" dirty="0" smtClean="0"/>
              <a:t>Si lavora per progetti .. più di quanto ci immaginiamo …</a:t>
            </a:r>
          </a:p>
          <a:p>
            <a:pPr>
              <a:buFont typeface="Wingdings" pitchFamily="2" charset="2"/>
              <a:buNone/>
            </a:pPr>
            <a:endParaRPr lang="it-IT" sz="800" dirty="0" smtClean="0"/>
          </a:p>
          <a:p>
            <a:pPr marL="731520" lvl="1" indent="-457200" algn="just">
              <a:buFont typeface="+mj-lt"/>
              <a:buAutoNum type="arabicPeriod"/>
            </a:pPr>
            <a:r>
              <a:rPr lang="it-IT" dirty="0" smtClean="0"/>
              <a:t>non sistematizziamo 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it-IT" dirty="0" smtClean="0"/>
              <a:t>non siamo in grado di esplicitare il nostro modo di lavorare.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3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459354"/>
            <a:ext cx="3816424" cy="3167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progettuale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Processo di progettazione  </a:t>
            </a:r>
            <a:r>
              <a:rPr lang="it-IT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</a:t>
            </a:r>
            <a:r>
              <a:rPr lang="it-IT" b="1" dirty="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  </a:t>
            </a:r>
            <a:r>
              <a:rPr 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Progetto</a:t>
            </a:r>
          </a:p>
          <a:p>
            <a:pPr algn="ctr">
              <a:buNone/>
            </a:pPr>
            <a:endParaRPr lang="it-IT" sz="1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progetto è solo una fase del processo di progettazione</a:t>
            </a:r>
          </a:p>
          <a:p>
            <a:pPr>
              <a:buNone/>
            </a:pPr>
            <a:endParaRPr lang="it-IT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None/>
            </a:pPr>
            <a:endParaRPr lang="it-IT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7" y="4725144"/>
            <a:ext cx="2290166" cy="1401771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r>
              <a:rPr lang="it-IT" dirty="0"/>
              <a:t>Processo </a:t>
            </a:r>
            <a:r>
              <a:rPr lang="it-IT" dirty="0" smtClean="0"/>
              <a:t>progettuale</a:t>
            </a:r>
            <a:endParaRPr lang="it-IT" dirty="0"/>
          </a:p>
        </p:txBody>
      </p:sp>
      <p:sp>
        <p:nvSpPr>
          <p:cNvPr id="58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it-IT"/>
              <a:t> Slide </a:t>
            </a:r>
            <a:fld id="{94EED0A9-33C4-4C87-BC8A-9784040A6B3B}" type="slidenum">
              <a:rPr lang="it-IT"/>
              <a:pPr/>
              <a:t>5</a:t>
            </a:fld>
            <a:endParaRPr lang="it-IT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70255" y="2491860"/>
            <a:ext cx="8398737" cy="3699609"/>
            <a:chOff x="-40" y="872"/>
            <a:chExt cx="6146" cy="2855"/>
          </a:xfrm>
        </p:grpSpPr>
        <p:sp>
          <p:nvSpPr>
            <p:cNvPr id="60419" name="Rectangle 3"/>
            <p:cNvSpPr>
              <a:spLocks noChangeArrowheads="1"/>
            </p:cNvSpPr>
            <p:nvPr/>
          </p:nvSpPr>
          <p:spPr bwMode="auto">
            <a:xfrm>
              <a:off x="5248" y="2874"/>
              <a:ext cx="858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Valutare gli esiti e l’impatto</a:t>
              </a:r>
              <a:endParaRPr lang="it-IT" sz="1400" dirty="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362" y="1854"/>
              <a:ext cx="4315" cy="720"/>
              <a:chOff x="1536" y="1152"/>
              <a:chExt cx="3983" cy="720"/>
            </a:xfrm>
          </p:grpSpPr>
          <p:sp>
            <p:nvSpPr>
              <p:cNvPr id="60421" name="Line 5"/>
              <p:cNvSpPr>
                <a:spLocks noChangeShapeType="1"/>
              </p:cNvSpPr>
              <p:nvPr/>
            </p:nvSpPr>
            <p:spPr bwMode="auto">
              <a:xfrm>
                <a:off x="1536" y="1152"/>
                <a:ext cx="398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0422" name="Line 6"/>
              <p:cNvSpPr>
                <a:spLocks noChangeShapeType="1"/>
              </p:cNvSpPr>
              <p:nvPr/>
            </p:nvSpPr>
            <p:spPr bwMode="auto">
              <a:xfrm>
                <a:off x="5519" y="115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1362" y="3120"/>
              <a:ext cx="2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2571" y="3144"/>
              <a:ext cx="2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>
              <a:off x="3896" y="3144"/>
              <a:ext cx="1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 flipV="1">
              <a:off x="4999" y="3144"/>
              <a:ext cx="227" cy="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60430" name="Rectangle 14"/>
            <p:cNvSpPr>
              <a:spLocks noChangeArrowheads="1"/>
            </p:cNvSpPr>
            <p:nvPr/>
          </p:nvSpPr>
          <p:spPr bwMode="auto">
            <a:xfrm>
              <a:off x="4107" y="2795"/>
              <a:ext cx="860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Realizzazione delle azioni/interventi</a:t>
              </a:r>
              <a:endParaRPr lang="it-IT" sz="1200" dirty="0"/>
            </a:p>
          </p:txBody>
        </p:sp>
        <p:sp>
          <p:nvSpPr>
            <p:cNvPr id="60431" name="Rectangle 15"/>
            <p:cNvSpPr>
              <a:spLocks noChangeArrowheads="1"/>
            </p:cNvSpPr>
            <p:nvPr/>
          </p:nvSpPr>
          <p:spPr bwMode="auto">
            <a:xfrm>
              <a:off x="2862" y="2870"/>
              <a:ext cx="986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Azioni </a:t>
              </a:r>
            </a:p>
            <a:p>
              <a:pPr algn="ctr" eaLnBrk="0" hangingPunct="0"/>
              <a:r>
                <a:rPr lang="it-IT" sz="1200" dirty="0" smtClean="0"/>
                <a:t>Budget</a:t>
              </a:r>
            </a:p>
            <a:p>
              <a:pPr algn="ctr" eaLnBrk="0" hangingPunct="0"/>
              <a:r>
                <a:rPr lang="it-IT" sz="1200" dirty="0" smtClean="0"/>
                <a:t>Valutazione</a:t>
              </a:r>
              <a:endParaRPr lang="it-IT" sz="1200" dirty="0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67" y="2372"/>
              <a:ext cx="259" cy="748"/>
              <a:chOff x="433" y="1670"/>
              <a:chExt cx="239" cy="748"/>
            </a:xfrm>
          </p:grpSpPr>
          <p:sp>
            <p:nvSpPr>
              <p:cNvPr id="60433" name="Line 17"/>
              <p:cNvSpPr>
                <a:spLocks noChangeShapeType="1"/>
              </p:cNvSpPr>
              <p:nvPr/>
            </p:nvSpPr>
            <p:spPr bwMode="auto">
              <a:xfrm>
                <a:off x="433" y="1670"/>
                <a:ext cx="0" cy="7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60434" name="Line 18"/>
              <p:cNvSpPr>
                <a:spLocks noChangeShapeType="1"/>
              </p:cNvSpPr>
              <p:nvPr/>
            </p:nvSpPr>
            <p:spPr bwMode="auto">
              <a:xfrm>
                <a:off x="433" y="2418"/>
                <a:ext cx="23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60435" name="Rectangle 19"/>
            <p:cNvSpPr>
              <a:spLocks noChangeArrowheads="1"/>
            </p:cNvSpPr>
            <p:nvPr/>
          </p:nvSpPr>
          <p:spPr bwMode="auto">
            <a:xfrm>
              <a:off x="1660" y="2870"/>
              <a:ext cx="859" cy="499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Definire obiettivo generale</a:t>
              </a:r>
              <a:endParaRPr lang="it-IT" sz="1200" dirty="0"/>
            </a:p>
          </p:txBody>
        </p:sp>
        <p:sp>
          <p:nvSpPr>
            <p:cNvPr id="60436" name="Rectangle 20"/>
            <p:cNvSpPr>
              <a:spLocks noChangeArrowheads="1"/>
            </p:cNvSpPr>
            <p:nvPr/>
          </p:nvSpPr>
          <p:spPr bwMode="auto">
            <a:xfrm>
              <a:off x="480" y="2799"/>
              <a:ext cx="856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eaLnBrk="0" hangingPunct="0"/>
              <a:r>
                <a:rPr lang="it-IT" sz="1200" dirty="0" smtClean="0"/>
                <a:t>Analizzare problemi e bisogni + Ricerca dati</a:t>
              </a:r>
              <a:endParaRPr lang="it-IT" sz="1200" dirty="0"/>
            </a:p>
          </p:txBody>
        </p:sp>
        <p:sp>
          <p:nvSpPr>
            <p:cNvPr id="60437" name="Rectangle 21"/>
            <p:cNvSpPr>
              <a:spLocks noChangeArrowheads="1"/>
            </p:cNvSpPr>
            <p:nvPr/>
          </p:nvSpPr>
          <p:spPr bwMode="auto">
            <a:xfrm>
              <a:off x="-40" y="1673"/>
              <a:ext cx="1255" cy="642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square" lIns="92075" tIns="46038" rIns="92075" bIns="46038">
              <a:spAutoFit/>
            </a:bodyPr>
            <a:lstStyle/>
            <a:p>
              <a:pPr algn="ctr" eaLnBrk="0" hangingPunct="0"/>
              <a:r>
                <a:rPr lang="it-IT" sz="1600" dirty="0" smtClean="0"/>
                <a:t>CONDIVIDERE </a:t>
              </a:r>
              <a:r>
                <a:rPr lang="it-IT" sz="1600" dirty="0"/>
                <a:t>IL SISTEMA DI PREMESSE</a:t>
              </a:r>
            </a:p>
          </p:txBody>
        </p: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3880" y="3323"/>
              <a:ext cx="13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endParaRPr lang="it-IT" sz="2800" dirty="0"/>
            </a:p>
          </p:txBody>
        </p:sp>
        <p:grpSp>
          <p:nvGrpSpPr>
            <p:cNvPr id="8" name="Group 40"/>
            <p:cNvGrpSpPr>
              <a:grpSpLocks/>
            </p:cNvGrpSpPr>
            <p:nvPr/>
          </p:nvGrpSpPr>
          <p:grpSpPr bwMode="auto">
            <a:xfrm>
              <a:off x="-40" y="872"/>
              <a:ext cx="1402" cy="744"/>
              <a:chOff x="-40" y="872"/>
              <a:chExt cx="1402" cy="744"/>
            </a:xfrm>
          </p:grpSpPr>
          <p:sp>
            <p:nvSpPr>
              <p:cNvPr id="60457" name="Oval 41"/>
              <p:cNvSpPr>
                <a:spLocks noChangeArrowheads="1"/>
              </p:cNvSpPr>
              <p:nvPr/>
            </p:nvSpPr>
            <p:spPr bwMode="auto">
              <a:xfrm>
                <a:off x="-40" y="872"/>
                <a:ext cx="1402" cy="525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it-IT" sz="1600" b="1" dirty="0" smtClean="0">
                    <a:solidFill>
                      <a:schemeClr val="accent2"/>
                    </a:solidFill>
                  </a:rPr>
                  <a:t>Costruire un </a:t>
                </a:r>
              </a:p>
              <a:p>
                <a:pPr algn="ctr"/>
                <a:r>
                  <a:rPr lang="it-IT" sz="1600" b="1" dirty="0" smtClean="0">
                    <a:solidFill>
                      <a:schemeClr val="accent2"/>
                    </a:solidFill>
                  </a:rPr>
                  <a:t>partenariato</a:t>
                </a:r>
                <a:endParaRPr lang="it-IT" sz="16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458" name="Line 42"/>
              <p:cNvSpPr>
                <a:spLocks noChangeShapeType="1"/>
              </p:cNvSpPr>
              <p:nvPr/>
            </p:nvSpPr>
            <p:spPr bwMode="auto">
              <a:xfrm>
                <a:off x="625" y="1434"/>
                <a:ext cx="0" cy="182"/>
              </a:xfrm>
              <a:prstGeom prst="line">
                <a:avLst/>
              </a:prstGeom>
              <a:noFill/>
              <a:ln w="9525">
                <a:solidFill>
                  <a:schemeClr val="accent6"/>
                </a:solidFill>
                <a:prstDash val="sysDot"/>
                <a:round/>
                <a:headEnd/>
                <a:tailEnd type="stealth" w="med" len="med"/>
              </a:ln>
              <a:effectLst/>
            </p:spPr>
            <p:txBody>
              <a:bodyPr wrap="none"/>
              <a:lstStyle/>
              <a:p>
                <a:endParaRPr lang="it-IT"/>
              </a:p>
            </p:txBody>
          </p:sp>
        </p:grpSp>
      </p:grpSp>
      <p:sp>
        <p:nvSpPr>
          <p:cNvPr id="60460" name="Oval 44"/>
          <p:cNvSpPr>
            <a:spLocks noChangeArrowheads="1"/>
          </p:cNvSpPr>
          <p:nvPr/>
        </p:nvSpPr>
        <p:spPr bwMode="auto">
          <a:xfrm>
            <a:off x="451338" y="1412879"/>
            <a:ext cx="1994389" cy="86360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dirty="0" smtClean="0"/>
              <a:t>Idea progettuale</a:t>
            </a:r>
            <a:endParaRPr lang="it-IT" dirty="0"/>
          </a:p>
        </p:txBody>
      </p:sp>
      <p:sp>
        <p:nvSpPr>
          <p:cNvPr id="60463" name="Line 47"/>
          <p:cNvSpPr>
            <a:spLocks noChangeShapeType="1"/>
          </p:cNvSpPr>
          <p:nvPr/>
        </p:nvSpPr>
        <p:spPr bwMode="auto">
          <a:xfrm flipH="1" flipV="1">
            <a:off x="3418743" y="3333751"/>
            <a:ext cx="2417885" cy="1719263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64" name="Oval 48"/>
          <p:cNvSpPr>
            <a:spLocks noChangeArrowheads="1"/>
          </p:cNvSpPr>
          <p:nvPr/>
        </p:nvSpPr>
        <p:spPr bwMode="auto">
          <a:xfrm>
            <a:off x="2674328" y="2786063"/>
            <a:ext cx="1374531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Scrittura progetto</a:t>
            </a:r>
          </a:p>
          <a:p>
            <a:pPr algn="ctr"/>
            <a:r>
              <a:rPr lang="it-IT" sz="1200" b="1" dirty="0">
                <a:solidFill>
                  <a:schemeClr val="accent2"/>
                </a:solidFill>
              </a:rPr>
              <a:t>e formulario</a:t>
            </a:r>
          </a:p>
        </p:txBody>
      </p:sp>
      <p:sp>
        <p:nvSpPr>
          <p:cNvPr id="60465" name="Line 49"/>
          <p:cNvSpPr>
            <a:spLocks noChangeShapeType="1"/>
          </p:cNvSpPr>
          <p:nvPr/>
        </p:nvSpPr>
        <p:spPr bwMode="auto">
          <a:xfrm flipV="1">
            <a:off x="3414346" y="2392363"/>
            <a:ext cx="958362" cy="30956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0466" name="Oval 50"/>
          <p:cNvSpPr>
            <a:spLocks noChangeArrowheads="1"/>
          </p:cNvSpPr>
          <p:nvPr/>
        </p:nvSpPr>
        <p:spPr bwMode="auto">
          <a:xfrm>
            <a:off x="4478216" y="2108200"/>
            <a:ext cx="1497623" cy="4953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dirty="0"/>
              <a:t>Approvazione</a:t>
            </a:r>
          </a:p>
        </p:txBody>
      </p:sp>
      <p:sp>
        <p:nvSpPr>
          <p:cNvPr id="60467" name="Oval 51"/>
          <p:cNvSpPr>
            <a:spLocks noChangeArrowheads="1"/>
          </p:cNvSpPr>
          <p:nvPr/>
        </p:nvSpPr>
        <p:spPr bwMode="auto">
          <a:xfrm>
            <a:off x="5020408" y="2786063"/>
            <a:ext cx="1374531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Progettazione </a:t>
            </a:r>
            <a:br>
              <a:rPr lang="it-IT" sz="1200" b="1" dirty="0">
                <a:solidFill>
                  <a:schemeClr val="accent2"/>
                </a:solidFill>
              </a:rPr>
            </a:br>
            <a:r>
              <a:rPr lang="it-IT" sz="1200" b="1" dirty="0">
                <a:solidFill>
                  <a:schemeClr val="accent2"/>
                </a:solidFill>
              </a:rPr>
              <a:t>esecutiva</a:t>
            </a:r>
          </a:p>
        </p:txBody>
      </p:sp>
      <p:sp>
        <p:nvSpPr>
          <p:cNvPr id="60468" name="Line 52"/>
          <p:cNvSpPr>
            <a:spLocks noChangeShapeType="1"/>
          </p:cNvSpPr>
          <p:nvPr/>
        </p:nvSpPr>
        <p:spPr bwMode="auto">
          <a:xfrm flipH="1">
            <a:off x="5974373" y="2412895"/>
            <a:ext cx="1465" cy="34131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69" name="Line 53"/>
          <p:cNvSpPr>
            <a:spLocks noChangeShapeType="1"/>
          </p:cNvSpPr>
          <p:nvPr/>
        </p:nvSpPr>
        <p:spPr bwMode="auto">
          <a:xfrm flipH="1">
            <a:off x="5975838" y="3316288"/>
            <a:ext cx="0" cy="1689100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70" name="Line 54"/>
          <p:cNvSpPr>
            <a:spLocks noChangeShapeType="1"/>
          </p:cNvSpPr>
          <p:nvPr/>
        </p:nvSpPr>
        <p:spPr bwMode="auto">
          <a:xfrm flipH="1" flipV="1">
            <a:off x="8456736" y="3332163"/>
            <a:ext cx="13188" cy="1579562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60471" name="Oval 55"/>
          <p:cNvSpPr>
            <a:spLocks noChangeArrowheads="1"/>
          </p:cNvSpPr>
          <p:nvPr/>
        </p:nvSpPr>
        <p:spPr bwMode="auto">
          <a:xfrm>
            <a:off x="6838950" y="2786063"/>
            <a:ext cx="2133600" cy="481012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200" b="1" dirty="0">
                <a:solidFill>
                  <a:schemeClr val="accent2"/>
                </a:solidFill>
              </a:rPr>
              <a:t>Rendicontazione economica</a:t>
            </a:r>
            <a:br>
              <a:rPr lang="it-IT" sz="1200" b="1" dirty="0">
                <a:solidFill>
                  <a:schemeClr val="accent2"/>
                </a:solidFill>
              </a:rPr>
            </a:br>
            <a:r>
              <a:rPr lang="it-IT" sz="1200" b="1" dirty="0">
                <a:solidFill>
                  <a:schemeClr val="accent2"/>
                </a:solidFill>
              </a:rPr>
              <a:t>Report di valutazione</a:t>
            </a:r>
          </a:p>
        </p:txBody>
      </p:sp>
      <p:sp>
        <p:nvSpPr>
          <p:cNvPr id="60472" name="Oval 56"/>
          <p:cNvSpPr>
            <a:spLocks noChangeArrowheads="1"/>
          </p:cNvSpPr>
          <p:nvPr/>
        </p:nvSpPr>
        <p:spPr bwMode="auto">
          <a:xfrm>
            <a:off x="7095393" y="2144713"/>
            <a:ext cx="1655885" cy="4953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dirty="0"/>
              <a:t>Controllo e saldo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205667" y="4709557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Ricercare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59" name="Rettangolo 58"/>
          <p:cNvSpPr/>
          <p:nvPr/>
        </p:nvSpPr>
        <p:spPr>
          <a:xfrm>
            <a:off x="2809789" y="4704074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Progettare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0" name="Rettangolo 59"/>
          <p:cNvSpPr/>
          <p:nvPr/>
        </p:nvSpPr>
        <p:spPr>
          <a:xfrm>
            <a:off x="4456277" y="4683166"/>
            <a:ext cx="1306743" cy="2481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Programmare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1" name="Rettangolo 60"/>
          <p:cNvSpPr/>
          <p:nvPr/>
        </p:nvSpPr>
        <p:spPr>
          <a:xfrm>
            <a:off x="6149826" y="4724984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Intervenire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7696503" y="4724983"/>
            <a:ext cx="1141011" cy="206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rgbClr val="FF0000"/>
                </a:solidFill>
              </a:rPr>
              <a:t>Valutare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190681" y="6147107"/>
            <a:ext cx="6146636" cy="448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Valutazione continua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64" name="Line 42"/>
          <p:cNvSpPr>
            <a:spLocks noChangeShapeType="1"/>
          </p:cNvSpPr>
          <p:nvPr/>
        </p:nvSpPr>
        <p:spPr bwMode="auto">
          <a:xfrm>
            <a:off x="1379002" y="2308645"/>
            <a:ext cx="0" cy="167435"/>
          </a:xfrm>
          <a:prstGeom prst="line">
            <a:avLst/>
          </a:prstGeom>
          <a:noFill/>
          <a:ln w="9525">
            <a:solidFill>
              <a:schemeClr val="accent6"/>
            </a:solidFill>
            <a:prstDash val="sysDot"/>
            <a:round/>
            <a:headEnd/>
            <a:tailEnd type="stealth" w="med" len="med"/>
          </a:ln>
          <a:effectLst/>
        </p:spPr>
        <p:txBody>
          <a:bodyPr wrap="none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697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0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0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63" grpId="0" animBg="1"/>
      <p:bldP spid="60464" grpId="0" animBg="1"/>
      <p:bldP spid="60465" grpId="0" animBg="1"/>
      <p:bldP spid="60466" grpId="0" animBg="1"/>
      <p:bldP spid="60467" grpId="0" animBg="1"/>
      <p:bldP spid="60468" grpId="0" animBg="1"/>
      <p:bldP spid="60469" grpId="0" animBg="1"/>
      <p:bldP spid="60470" grpId="0" animBg="1"/>
      <p:bldP spid="60471" grpId="0" animBg="1"/>
      <p:bldP spid="604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Pensare in modo strategico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Collocare i nostri interventi nella dimensione storica sia dell’organizzazione sia del territorio</a:t>
            </a:r>
          </a:p>
          <a:p>
            <a:r>
              <a:rPr lang="it-IT" dirty="0" smtClean="0"/>
              <a:t>Vedere le nostre azioni in una prospettiva strategica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45024"/>
            <a:ext cx="3994572" cy="28474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292080" y="3459496"/>
            <a:ext cx="3166120" cy="287284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i="1" dirty="0"/>
              <a:t>«Soltanto sapendo cogliere l’attimo, e focalizzando le scelte in modo strategico, ponendosi i giusti interrogativi rispetto alle regole del gioco che si vuol condurre, si possono ottenere validi risultati, come a esempio la vittoria in una partita a </a:t>
            </a:r>
            <a:r>
              <a:rPr lang="it-IT" sz="1600" i="1" dirty="0"/>
              <a:t>scacchi</a:t>
            </a:r>
            <a:r>
              <a:rPr lang="it-IT" sz="1600" i="1" dirty="0" smtClean="0"/>
              <a:t>» </a:t>
            </a:r>
          </a:p>
          <a:p>
            <a:pPr algn="ctr"/>
            <a:endParaRPr lang="it-IT" sz="1600" i="1" dirty="0" smtClean="0"/>
          </a:p>
          <a:p>
            <a:pPr algn="ctr"/>
            <a:r>
              <a:rPr lang="it-IT" sz="1600" i="1" dirty="0"/>
              <a:t>Marcel Duchamp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Pensare per 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000" dirty="0"/>
              <a:t> </a:t>
            </a:r>
            <a:r>
              <a:rPr lang="it-IT" sz="2400" dirty="0"/>
              <a:t>Passare dalla logica delle “azioni” a quella </a:t>
            </a:r>
            <a:r>
              <a:rPr lang="it-IT" sz="2400" dirty="0" smtClean="0"/>
              <a:t>per obiettivi</a:t>
            </a:r>
            <a:endParaRPr lang="it-IT" sz="2400" dirty="0"/>
          </a:p>
          <a:p>
            <a:r>
              <a:rPr lang="it-IT" sz="2400" dirty="0"/>
              <a:t> C’è un problema </a:t>
            </a:r>
            <a:r>
              <a:rPr lang="it-IT" sz="2400" noProof="1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</a:t>
            </a:r>
            <a:r>
              <a:rPr lang="it-IT" sz="2400" dirty="0" smtClean="0"/>
              <a:t> </a:t>
            </a:r>
            <a:r>
              <a:rPr lang="it-IT" sz="2400" dirty="0"/>
              <a:t>cosa facciamo</a:t>
            </a:r>
          </a:p>
          <a:p>
            <a:r>
              <a:rPr lang="it-IT" sz="2400" dirty="0"/>
              <a:t> C’è un problema </a:t>
            </a:r>
            <a:r>
              <a:rPr lang="it-IT" sz="2400" noProof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itchFamily="2" charset="2"/>
              </a:rPr>
              <a:t></a:t>
            </a:r>
          </a:p>
          <a:p>
            <a:endParaRPr lang="it-IT" sz="2000" dirty="0"/>
          </a:p>
          <a:p>
            <a:pPr marL="2060020" lvl="6" indent="-342900" algn="just">
              <a:buFont typeface="+mj-lt"/>
              <a:buAutoNum type="arabicPeriod"/>
            </a:pPr>
            <a:r>
              <a:rPr lang="it-IT" dirty="0"/>
              <a:t> Q</a:t>
            </a:r>
            <a:r>
              <a:rPr lang="it-IT" dirty="0" smtClean="0"/>
              <a:t>uale </a:t>
            </a:r>
            <a:r>
              <a:rPr lang="it-IT" dirty="0"/>
              <a:t>è il problema (analisi</a:t>
            </a:r>
            <a:r>
              <a:rPr lang="it-IT" dirty="0" smtClean="0"/>
              <a:t>)</a:t>
            </a:r>
            <a:endParaRPr lang="it-IT" dirty="0"/>
          </a:p>
          <a:p>
            <a:pPr marL="2060020" lvl="6" indent="-342900" algn="just">
              <a:buFont typeface="+mj-lt"/>
              <a:buAutoNum type="arabicPeriod"/>
            </a:pPr>
            <a:r>
              <a:rPr lang="it-IT" dirty="0"/>
              <a:t> </a:t>
            </a:r>
            <a:r>
              <a:rPr lang="it-IT" dirty="0" smtClean="0"/>
              <a:t>Quale </a:t>
            </a:r>
            <a:r>
              <a:rPr lang="it-IT" dirty="0"/>
              <a:t>il cambiamento che si vuole produrre (ipotesi)</a:t>
            </a:r>
          </a:p>
          <a:p>
            <a:pPr marL="2060020" lvl="6" indent="-342900" algn="just">
              <a:buFont typeface="+mj-lt"/>
              <a:buAutoNum type="arabicPeriod"/>
            </a:pPr>
            <a:r>
              <a:rPr lang="it-IT" dirty="0"/>
              <a:t> Quale direzione dare (obiettivo)</a:t>
            </a:r>
          </a:p>
          <a:p>
            <a:pPr marL="2060020" lvl="6" indent="-342900" algn="just">
              <a:buFont typeface="+mj-lt"/>
              <a:buAutoNum type="arabicPeriod"/>
            </a:pPr>
            <a:r>
              <a:rPr lang="it-IT" dirty="0"/>
              <a:t> Quali strumenti usare (programmazione)</a:t>
            </a:r>
          </a:p>
          <a:p>
            <a:pPr marL="2060020" lvl="6" indent="-342900" algn="just">
              <a:buFont typeface="+mj-lt"/>
              <a:buAutoNum type="arabicPeriod"/>
            </a:pPr>
            <a:r>
              <a:rPr lang="it-IT" dirty="0"/>
              <a:t> Come valutare ciò che facciamo (valutazione)</a:t>
            </a:r>
          </a:p>
          <a:p>
            <a:pPr marL="548640" lvl="2" indent="0">
              <a:buNone/>
            </a:pPr>
            <a:endParaRPr lang="it-IT" sz="16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7</a:t>
            </a:fld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6673"/>
            <a:ext cx="2399178" cy="176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9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Pensare </a:t>
            </a:r>
            <a:r>
              <a:rPr lang="it-IT" dirty="0" smtClean="0"/>
              <a:t>nel contesto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5132" y="2470866"/>
            <a:ext cx="7772400" cy="4050792"/>
          </a:xfrm>
        </p:spPr>
        <p:txBody>
          <a:bodyPr>
            <a:normAutofit/>
          </a:bodyPr>
          <a:lstStyle/>
          <a:p>
            <a:r>
              <a:rPr lang="it-IT" dirty="0"/>
              <a:t> </a:t>
            </a:r>
            <a:r>
              <a:rPr lang="it-IT" sz="2400" dirty="0"/>
              <a:t>Noi siamo nel </a:t>
            </a:r>
            <a:r>
              <a:rPr lang="it-IT" sz="2400" b="1" dirty="0">
                <a:solidFill>
                  <a:schemeClr val="accent2"/>
                </a:solidFill>
              </a:rPr>
              <a:t>territorio</a:t>
            </a:r>
            <a:r>
              <a:rPr lang="it-IT" sz="2400" b="1" dirty="0"/>
              <a:t> </a:t>
            </a:r>
            <a:r>
              <a:rPr lang="it-IT" sz="2400" dirty="0"/>
              <a:t>a prescindere </a:t>
            </a:r>
            <a:r>
              <a:rPr lang="it-IT" sz="2400" dirty="0" smtClean="0"/>
              <a:t>dalla esplicita </a:t>
            </a:r>
            <a:r>
              <a:rPr lang="it-IT" sz="2400" dirty="0"/>
              <a:t>volontà e voglia di comunicare con </a:t>
            </a:r>
            <a:r>
              <a:rPr lang="it-IT" sz="2400" dirty="0" smtClean="0"/>
              <a:t>gli altri</a:t>
            </a:r>
          </a:p>
          <a:p>
            <a:endParaRPr lang="it-IT" sz="1200" dirty="0"/>
          </a:p>
          <a:p>
            <a:r>
              <a:rPr lang="it-IT" sz="2400" dirty="0"/>
              <a:t> Le idee nascono all’interno di contesti, di culture </a:t>
            </a:r>
            <a:r>
              <a:rPr lang="it-IT" sz="2400" dirty="0" smtClean="0"/>
              <a:t>e di </a:t>
            </a:r>
            <a:r>
              <a:rPr lang="it-IT" sz="2400" dirty="0"/>
              <a:t>bisogni </a:t>
            </a:r>
            <a:r>
              <a:rPr lang="it-IT" sz="2400" dirty="0" smtClean="0"/>
              <a:t>- non </a:t>
            </a:r>
            <a:r>
              <a:rPr lang="it-IT" sz="2400" dirty="0"/>
              <a:t>copiare … ma </a:t>
            </a:r>
            <a:r>
              <a:rPr lang="it-IT" sz="2400" b="1" dirty="0">
                <a:solidFill>
                  <a:schemeClr val="accent2"/>
                </a:solidFill>
              </a:rPr>
              <a:t>apprendere</a:t>
            </a:r>
            <a:r>
              <a:rPr lang="it-IT" sz="2400" dirty="0"/>
              <a:t> </a:t>
            </a:r>
            <a:r>
              <a:rPr lang="it-IT" sz="2400" dirty="0" smtClean="0"/>
              <a:t>dagli</a:t>
            </a:r>
            <a:r>
              <a:rPr lang="it-IT" sz="2400" dirty="0"/>
              <a:t> </a:t>
            </a:r>
            <a:r>
              <a:rPr lang="it-IT" sz="2400" dirty="0" smtClean="0"/>
              <a:t>altri</a:t>
            </a:r>
          </a:p>
          <a:p>
            <a:endParaRPr lang="it-IT" sz="1200" dirty="0" smtClean="0"/>
          </a:p>
          <a:p>
            <a:r>
              <a:rPr lang="it-IT" sz="2400" dirty="0" smtClean="0"/>
              <a:t>Esistono </a:t>
            </a:r>
            <a:r>
              <a:rPr lang="it-IT" sz="2400" dirty="0"/>
              <a:t>altri progetti ed altre azioni </a:t>
            </a:r>
            <a:r>
              <a:rPr lang="it-IT" sz="2400" dirty="0" smtClean="0"/>
              <a:t>sul territorio</a:t>
            </a:r>
            <a:r>
              <a:rPr lang="it-IT" sz="2400" dirty="0"/>
              <a:t> -</a:t>
            </a:r>
            <a:r>
              <a:rPr lang="it-IT" sz="2400" dirty="0" smtClean="0"/>
              <a:t>non </a:t>
            </a:r>
            <a:r>
              <a:rPr lang="it-IT" sz="2400" b="1" dirty="0">
                <a:solidFill>
                  <a:schemeClr val="accent2"/>
                </a:solidFill>
              </a:rPr>
              <a:t>duplicare</a:t>
            </a:r>
            <a:r>
              <a:rPr lang="it-IT" sz="2400" dirty="0"/>
              <a:t> gli </a:t>
            </a:r>
            <a:r>
              <a:rPr lang="it-IT" sz="2400" dirty="0" smtClean="0"/>
              <a:t>interventi</a:t>
            </a:r>
            <a:endParaRPr lang="it-IT" sz="24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8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28" y="290638"/>
            <a:ext cx="3320520" cy="198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5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Progettare in rete .. Perché!?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68052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Apparteniamo ad un «sistema»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 smtClean="0"/>
              <a:t>Esistono altri soggetti sul territorio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 smtClean="0"/>
              <a:t>Esistono altri soggetti che si occupano delle stesse cose </a:t>
            </a:r>
          </a:p>
          <a:p>
            <a:r>
              <a:rPr lang="it-IT" sz="2000" dirty="0"/>
              <a:t>Molti bandi di finanziamento lo richiedono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/>
              <a:t> Con attribuzione di punteggio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/>
              <a:t> Come vincolo per la presentazione</a:t>
            </a:r>
          </a:p>
          <a:p>
            <a:r>
              <a:rPr lang="it-IT" sz="2000" dirty="0" smtClean="0"/>
              <a:t>Complessità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 smtClean="0"/>
              <a:t>Alcuni cambiamenti sono complessi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 smtClean="0"/>
              <a:t>Alcuni </a:t>
            </a:r>
            <a:r>
              <a:rPr lang="it-IT" dirty="0" smtClean="0"/>
              <a:t>bisogni</a:t>
            </a:r>
            <a:r>
              <a:rPr lang="it-IT" sz="1600" dirty="0" smtClean="0"/>
              <a:t> richiedono risposte complesse ed articolate</a:t>
            </a:r>
            <a:endParaRPr lang="it-IT" sz="1600" dirty="0"/>
          </a:p>
          <a:p>
            <a:r>
              <a:rPr lang="it-IT" dirty="0"/>
              <a:t> Costi e risorse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600" dirty="0"/>
              <a:t> </a:t>
            </a:r>
            <a:r>
              <a:rPr lang="it-IT" sz="1600" dirty="0" smtClean="0"/>
              <a:t>Alcuni </a:t>
            </a:r>
            <a:r>
              <a:rPr lang="it-IT" dirty="0" smtClean="0"/>
              <a:t>bisogni</a:t>
            </a:r>
            <a:r>
              <a:rPr lang="it-IT" sz="1600" dirty="0" smtClean="0"/>
              <a:t> richiedono risorse elevate per una singola associazione</a:t>
            </a:r>
            <a:endParaRPr lang="it-IT" sz="1600" dirty="0"/>
          </a:p>
          <a:p>
            <a:r>
              <a:rPr lang="it-IT" dirty="0"/>
              <a:t> Coinvolgimento anche dei «destinatari» - progettazione partecipata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02/04/2016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3754-B8B4-4BAE-8D54-5970F9590A5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0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gno">
  <a:themeElements>
    <a:clrScheme name="Legn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gn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gn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631</Words>
  <Application>Microsoft Office PowerPoint</Application>
  <PresentationFormat>Presentazione su schermo (4:3)</PresentationFormat>
  <Paragraphs>153</Paragraphs>
  <Slides>14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Calibri</vt:lpstr>
      <vt:lpstr>Rockwell</vt:lpstr>
      <vt:lpstr>Rockwell Condensed</vt:lpstr>
      <vt:lpstr>Symbol</vt:lpstr>
      <vt:lpstr>Wingdings</vt:lpstr>
      <vt:lpstr>Legno</vt:lpstr>
      <vt:lpstr>Accompagnamento formativo alla presentazione di un progetto in rete</vt:lpstr>
      <vt:lpstr>Dall’idea al progetto</vt:lpstr>
      <vt:lpstr>La “Progettazione”</vt:lpstr>
      <vt:lpstr>Processo progettuale</vt:lpstr>
      <vt:lpstr>Processo progettuale</vt:lpstr>
      <vt:lpstr>Pensare in modo strategico</vt:lpstr>
      <vt:lpstr>Pensare per obiettivi</vt:lpstr>
      <vt:lpstr>Pensare nel contesto</vt:lpstr>
      <vt:lpstr>Progettare in rete .. Perché!?</vt:lpstr>
      <vt:lpstr>Possibili ruoli</vt:lpstr>
      <vt:lpstr>Partecipazione interna</vt:lpstr>
      <vt:lpstr>Processo progettuale</vt:lpstr>
      <vt:lpstr>Processo progettuale</vt:lpstr>
      <vt:lpstr>Esercitazione pratica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polloni.matteo</dc:creator>
  <cp:lastModifiedBy>Matteo Polloni</cp:lastModifiedBy>
  <cp:revision>46</cp:revision>
  <dcterms:created xsi:type="dcterms:W3CDTF">2011-10-03T07:41:46Z</dcterms:created>
  <dcterms:modified xsi:type="dcterms:W3CDTF">2016-04-01T12:35:02Z</dcterms:modified>
</cp:coreProperties>
</file>