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5" r:id="rId20"/>
    <p:sldId id="298" r:id="rId21"/>
    <p:sldId id="297" r:id="rId22"/>
    <p:sldId id="299" r:id="rId23"/>
    <p:sldId id="277" r:id="rId24"/>
    <p:sldId id="278" r:id="rId25"/>
    <p:sldId id="279" r:id="rId26"/>
    <p:sldId id="281" r:id="rId27"/>
    <p:sldId id="282" r:id="rId28"/>
    <p:sldId id="287" r:id="rId29"/>
    <p:sldId id="290" r:id="rId30"/>
    <p:sldId id="291" r:id="rId31"/>
    <p:sldId id="289" r:id="rId32"/>
    <p:sldId id="292" r:id="rId33"/>
    <p:sldId id="293" r:id="rId34"/>
    <p:sldId id="294" r:id="rId35"/>
    <p:sldId id="30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da Pagnoncelli" initials="GP" lastIdx="3" clrIdx="0">
    <p:extLst>
      <p:ext uri="{19B8F6BF-5375-455C-9EA6-DF929625EA0E}">
        <p15:presenceInfo xmlns:p15="http://schemas.microsoft.com/office/powerpoint/2012/main" userId="S-1-5-21-2398363239-609391322-711146611-1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6" d="100"/>
          <a:sy n="36" d="100"/>
        </p:scale>
        <p:origin x="22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21T10:21:55.304" idx="3">
    <p:pos x="5133" y="1216"/>
    <p:text>•	Deve descrivere il conflitto dal proprio punto di vista
•	Ascoltare il punto di vista dell’altro
•	Esplicitare i bisogni che ha in modo chiaro
•	Assicurarsi che l’altro abbia compreso il proprio punto di vista e le proprie esigenze chiedendo un feedback
•	Verificare con l’altro di aver ben compreso le sue esigenze e punti di vista dando un feedback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83033-B7F7-4C26-8F69-181F93159AB6}" type="datetimeFigureOut">
              <a:rPr lang="it-IT" smtClean="0"/>
              <a:t>22/03/2016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6B774-47E0-4BE2-B839-C9465CBA0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57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67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2A712A-36CD-4C2A-AD62-4D1D895B88BF}" type="slidenum">
              <a:rPr lang="it-IT" altLang="it-IT">
                <a:cs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it-IT" altLang="it-IT">
              <a:cs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20725"/>
            <a:ext cx="6586537" cy="370522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752975"/>
            <a:ext cx="4975225" cy="4446588"/>
          </a:xfrm>
          <a:noFill/>
        </p:spPr>
        <p:txBody>
          <a:bodyPr/>
          <a:lstStyle/>
          <a:p>
            <a:pPr eaLnBrk="1" hangingPunct="1"/>
            <a:endParaRPr lang="en-GB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74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2F11E8-F74C-46A9-A21A-95F77B8773B9}" type="slidenum">
              <a:rPr lang="it-IT" altLang="it-IT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23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768111-A9B6-409D-8598-D20EC7608AE4}" type="slidenum">
              <a:rPr lang="it-IT" altLang="it-IT">
                <a:cs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it-IT" altLang="it-IT">
              <a:cs typeface="Tahoma" panose="020B060403050404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20725"/>
            <a:ext cx="6586537" cy="370522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752975"/>
            <a:ext cx="4975225" cy="4446588"/>
          </a:xfrm>
          <a:noFill/>
        </p:spPr>
        <p:txBody>
          <a:bodyPr/>
          <a:lstStyle/>
          <a:p>
            <a:pPr eaLnBrk="1" hangingPunct="1"/>
            <a:endParaRPr lang="en-GB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31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5A9EAD-3285-4425-969D-F743D87C0FEF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65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04D7FA-B9FA-497B-800F-4DF50290C47C}" type="slidenum">
              <a:rPr lang="it-IT" altLang="it-IT">
                <a:cs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it-IT" altLang="it-IT">
              <a:cs typeface="Tahoma" panose="020B060403050404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20725"/>
            <a:ext cx="6586537" cy="370522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752975"/>
            <a:ext cx="4975225" cy="4446588"/>
          </a:xfrm>
          <a:noFill/>
        </p:spPr>
        <p:txBody>
          <a:bodyPr/>
          <a:lstStyle/>
          <a:p>
            <a:pPr eaLnBrk="1" hangingPunct="1"/>
            <a:endParaRPr lang="en-GB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5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D254FA-749B-438A-8B41-394E058DEF9E}" type="slidenum">
              <a:rPr lang="it-IT" altLang="it-IT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37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fld id="{AA7A3573-C59F-4EE1-9C7C-960F519A159C}" type="slidenum">
              <a:rPr lang="it-IT" altLang="it-IT" smtClean="0"/>
              <a:pPr/>
              <a:t>19</a:t>
            </a:fld>
            <a:endParaRPr lang="it-IT" altLang="it-IT" smtClean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949325" y="744538"/>
            <a:ext cx="48990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8221" tIns="44111" rIns="88221" bIns="44111" anchor="ctr"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endParaRPr lang="it-IT" altLang="it-IT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56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221" tIns="44111" rIns="88221" bIns="44111" numCol="1" anchor="ctr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25700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3143F6-173C-4079-B5C3-BB9F54841A44}" type="slidenum">
              <a:rPr lang="it-IT" altLang="it-IT"/>
              <a:pPr>
                <a:spcBef>
                  <a:spcPct val="0"/>
                </a:spcBef>
              </a:pPr>
              <a:t>20</a:t>
            </a:fld>
            <a:endParaRPr lang="it-IT" altLang="it-IT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98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9B975C-5865-407B-AE3F-835FAC87B056}" type="slidenum">
              <a:rPr lang="it-IT" altLang="it-IT"/>
              <a:pPr>
                <a:spcBef>
                  <a:spcPct val="0"/>
                </a:spcBef>
              </a:pPr>
              <a:t>23</a:t>
            </a:fld>
            <a:endParaRPr lang="it-IT" altLang="it-IT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05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2D06C2-CED5-4E10-9F5B-E481211ED11B}" type="slidenum">
              <a:rPr lang="it-IT" altLang="it-IT"/>
              <a:pPr>
                <a:spcBef>
                  <a:spcPct val="0"/>
                </a:spcBef>
              </a:pPr>
              <a:t>24</a:t>
            </a:fld>
            <a:endParaRPr lang="it-IT" altLang="it-IT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0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46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F4012D-8589-4C68-8999-96C2E3A01455}" type="slidenum">
              <a:rPr lang="it-IT" altLang="it-IT"/>
              <a:pPr>
                <a:spcBef>
                  <a:spcPct val="0"/>
                </a:spcBef>
              </a:pPr>
              <a:t>25</a:t>
            </a:fld>
            <a:endParaRPr lang="it-IT" altLang="it-IT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39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051365-0A85-4912-906A-C8C8F31794BB}" type="slidenum">
              <a:rPr lang="it-IT" altLang="it-IT"/>
              <a:pPr>
                <a:spcBef>
                  <a:spcPct val="0"/>
                </a:spcBef>
              </a:pPr>
              <a:t>26</a:t>
            </a:fld>
            <a:endParaRPr lang="it-IT" altLang="it-IT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18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D8677-64CF-4852-9DCA-147576565F9B}" type="slidenum">
              <a:rPr lang="it-IT" altLang="it-IT"/>
              <a:pPr>
                <a:spcBef>
                  <a:spcPct val="0"/>
                </a:spcBef>
              </a:pPr>
              <a:t>27</a:t>
            </a:fld>
            <a:endParaRPr lang="it-IT" altLang="it-IT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44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28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6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490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2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6B774-47E0-4BE2-B839-C9465CBA02E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572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D3892-ABA7-4CC3-BD10-7FBF3396B1C5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14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0E04EE-591D-4F73-9809-B1D0664BB5B8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6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LA GESTIONE DEI CONFLITTI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 cura di CIESSEVI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533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4000" b="1" dirty="0" smtClean="0"/>
              <a:t>COME UN PACCO REGALO ATTENZIONE A….</a:t>
            </a:r>
            <a:br>
              <a:rPr lang="it-IT" altLang="it-IT" sz="4000" b="1" dirty="0" smtClean="0"/>
            </a:br>
            <a:endParaRPr lang="it-IT" altLang="it-IT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788160"/>
            <a:ext cx="9198186" cy="4592319"/>
          </a:xfrm>
        </p:spPr>
        <p:txBody>
          <a:bodyPr/>
          <a:lstStyle/>
          <a:p>
            <a:pPr marL="0" indent="0" eaLnBrk="1" hangingPunct="1">
              <a:buNone/>
            </a:pPr>
            <a:endParaRPr lang="it-IT" altLang="it-IT" dirty="0" smtClean="0"/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A chi lo da…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A chi è destinato… 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Qual è la confezione …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Come viene donato …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Come viene ricevuto …</a:t>
            </a:r>
          </a:p>
        </p:txBody>
      </p:sp>
    </p:spTree>
    <p:extLst>
      <p:ext uri="{BB962C8B-B14F-4D97-AF65-F5344CB8AC3E}">
        <p14:creationId xmlns:p14="http://schemas.microsoft.com/office/powerpoint/2010/main" val="25460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35"/>
            <a:ext cx="9789160" cy="685800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4000" b="1" dirty="0"/>
              <a:t>I FILTRI DELLA PERCEZIONE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282701" y="4696462"/>
            <a:ext cx="75438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Calibri Light" panose="020F0302020204030204" pitchFamily="34" charset="0"/>
                <a:cs typeface="Tahoma" panose="020B0604030504040204" pitchFamily="34" charset="0"/>
              </a:rPr>
              <a:t>La percezione è la selezione ed organizzazione delle sensazioni  in  una espressione dotata di significato ed è quindi prodotto non solo delle sensazioni, ma anche delle esperienze passate, della cultura, delle emozioni di un individuo </a:t>
            </a:r>
          </a:p>
        </p:txBody>
      </p:sp>
      <p:sp>
        <p:nvSpPr>
          <p:cNvPr id="54276" name="Freeform 4"/>
          <p:cNvSpPr>
            <a:spLocks/>
          </p:cNvSpPr>
          <p:nvPr/>
        </p:nvSpPr>
        <p:spPr bwMode="auto">
          <a:xfrm>
            <a:off x="5054601" y="1831976"/>
            <a:ext cx="2627313" cy="1463675"/>
          </a:xfrm>
          <a:custGeom>
            <a:avLst/>
            <a:gdLst>
              <a:gd name="T0" fmla="*/ 0 w 2125"/>
              <a:gd name="T1" fmla="*/ 2147483646 h 1849"/>
              <a:gd name="T2" fmla="*/ 2147483646 w 2125"/>
              <a:gd name="T3" fmla="*/ 0 h 1849"/>
              <a:gd name="T4" fmla="*/ 2147483646 w 2125"/>
              <a:gd name="T5" fmla="*/ 2147483646 h 1849"/>
              <a:gd name="T6" fmla="*/ 2147483646 w 2125"/>
              <a:gd name="T7" fmla="*/ 2147483646 h 1849"/>
              <a:gd name="T8" fmla="*/ 2147483646 w 2125"/>
              <a:gd name="T9" fmla="*/ 2147483646 h 1849"/>
              <a:gd name="T10" fmla="*/ 2147483646 w 2125"/>
              <a:gd name="T11" fmla="*/ 2147483646 h 1849"/>
              <a:gd name="T12" fmla="*/ 0 w 2125"/>
              <a:gd name="T13" fmla="*/ 2147483646 h 18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25" h="1849">
                <a:moveTo>
                  <a:pt x="0" y="720"/>
                </a:moveTo>
                <a:lnTo>
                  <a:pt x="564" y="0"/>
                </a:lnTo>
                <a:lnTo>
                  <a:pt x="1164" y="648"/>
                </a:lnTo>
                <a:lnTo>
                  <a:pt x="1176" y="948"/>
                </a:lnTo>
                <a:lnTo>
                  <a:pt x="2124" y="1224"/>
                </a:lnTo>
                <a:lnTo>
                  <a:pt x="1332" y="1848"/>
                </a:lnTo>
                <a:lnTo>
                  <a:pt x="0" y="720"/>
                </a:lnTo>
              </a:path>
            </a:pathLst>
          </a:custGeom>
          <a:solidFill>
            <a:srgbClr val="87B7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7" name="Freeform 5"/>
          <p:cNvSpPr>
            <a:spLocks/>
          </p:cNvSpPr>
          <p:nvPr/>
        </p:nvSpPr>
        <p:spPr bwMode="auto">
          <a:xfrm>
            <a:off x="5676781" y="1198541"/>
            <a:ext cx="2479675" cy="1635125"/>
          </a:xfrm>
          <a:custGeom>
            <a:avLst/>
            <a:gdLst>
              <a:gd name="T0" fmla="*/ 2147483646 w 2005"/>
              <a:gd name="T1" fmla="*/ 0 h 2065"/>
              <a:gd name="T2" fmla="*/ 0 w 2005"/>
              <a:gd name="T3" fmla="*/ 2147483646 h 2065"/>
              <a:gd name="T4" fmla="*/ 2147483646 w 2005"/>
              <a:gd name="T5" fmla="*/ 2147483646 h 2065"/>
              <a:gd name="T6" fmla="*/ 2147483646 w 2005"/>
              <a:gd name="T7" fmla="*/ 2147483646 h 2065"/>
              <a:gd name="T8" fmla="*/ 2147483646 w 2005"/>
              <a:gd name="T9" fmla="*/ 2147483646 h 2065"/>
              <a:gd name="T10" fmla="*/ 2147483646 w 2005"/>
              <a:gd name="T11" fmla="*/ 2147483646 h 2065"/>
              <a:gd name="T12" fmla="*/ 2147483646 w 2005"/>
              <a:gd name="T13" fmla="*/ 0 h 2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05" h="2065">
                <a:moveTo>
                  <a:pt x="576" y="0"/>
                </a:moveTo>
                <a:lnTo>
                  <a:pt x="0" y="804"/>
                </a:lnTo>
                <a:lnTo>
                  <a:pt x="624" y="1500"/>
                </a:lnTo>
                <a:lnTo>
                  <a:pt x="624" y="1776"/>
                </a:lnTo>
                <a:lnTo>
                  <a:pt x="1536" y="2064"/>
                </a:lnTo>
                <a:lnTo>
                  <a:pt x="2004" y="1680"/>
                </a:lnTo>
                <a:lnTo>
                  <a:pt x="576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3657601" y="3429001"/>
            <a:ext cx="2028825" cy="958936"/>
            <a:chOff x="328" y="4168"/>
            <a:chExt cx="1456" cy="1043"/>
          </a:xfrm>
        </p:grpSpPr>
        <p:sp>
          <p:nvSpPr>
            <p:cNvPr id="54283" name="Oval 7"/>
            <p:cNvSpPr>
              <a:spLocks noChangeArrowheads="1"/>
            </p:cNvSpPr>
            <p:nvPr/>
          </p:nvSpPr>
          <p:spPr bwMode="auto">
            <a:xfrm>
              <a:off x="328" y="4168"/>
              <a:ext cx="1456" cy="10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54284" name="Rectangle 8"/>
            <p:cNvSpPr>
              <a:spLocks noChangeArrowheads="1"/>
            </p:cNvSpPr>
            <p:nvPr/>
          </p:nvSpPr>
          <p:spPr bwMode="auto">
            <a:xfrm>
              <a:off x="634" y="4444"/>
              <a:ext cx="1003" cy="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49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REALTA'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/>
                <a:t>ESTERNA</a:t>
              </a:r>
            </a:p>
          </p:txBody>
        </p:sp>
      </p:grpSp>
      <p:sp>
        <p:nvSpPr>
          <p:cNvPr id="54279" name="Freeform 9"/>
          <p:cNvSpPr>
            <a:spLocks/>
          </p:cNvSpPr>
          <p:nvPr/>
        </p:nvSpPr>
        <p:spPr bwMode="auto">
          <a:xfrm>
            <a:off x="4281489" y="2325688"/>
            <a:ext cx="2867025" cy="1350962"/>
          </a:xfrm>
          <a:custGeom>
            <a:avLst/>
            <a:gdLst>
              <a:gd name="T0" fmla="*/ 0 w 2317"/>
              <a:gd name="T1" fmla="*/ 0 h 1705"/>
              <a:gd name="T2" fmla="*/ 2147483646 w 2317"/>
              <a:gd name="T3" fmla="*/ 2147483646 h 1705"/>
              <a:gd name="T4" fmla="*/ 2147483646 w 2317"/>
              <a:gd name="T5" fmla="*/ 2147483646 h 1705"/>
              <a:gd name="T6" fmla="*/ 2147483646 w 2317"/>
              <a:gd name="T7" fmla="*/ 2147483646 h 1705"/>
              <a:gd name="T8" fmla="*/ 2147483646 w 2317"/>
              <a:gd name="T9" fmla="*/ 2147483646 h 1705"/>
              <a:gd name="T10" fmla="*/ 2147483646 w 2317"/>
              <a:gd name="T11" fmla="*/ 2147483646 h 1705"/>
              <a:gd name="T12" fmla="*/ 2147483646 w 2317"/>
              <a:gd name="T13" fmla="*/ 2147483646 h 1705"/>
              <a:gd name="T14" fmla="*/ 0 w 2317"/>
              <a:gd name="T15" fmla="*/ 0 h 17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17" h="1705">
                <a:moveTo>
                  <a:pt x="0" y="0"/>
                </a:moveTo>
                <a:lnTo>
                  <a:pt x="480" y="276"/>
                </a:lnTo>
                <a:lnTo>
                  <a:pt x="588" y="108"/>
                </a:lnTo>
                <a:lnTo>
                  <a:pt x="1944" y="1260"/>
                </a:lnTo>
                <a:lnTo>
                  <a:pt x="1836" y="1320"/>
                </a:lnTo>
                <a:lnTo>
                  <a:pt x="2316" y="1704"/>
                </a:lnTo>
                <a:lnTo>
                  <a:pt x="444" y="1620"/>
                </a:lnTo>
                <a:lnTo>
                  <a:pt x="0" y="0"/>
                </a:lnTo>
              </a:path>
            </a:pathLst>
          </a:custGeom>
          <a:solidFill>
            <a:srgbClr val="A7B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80" name="Rectangle 10"/>
          <p:cNvSpPr>
            <a:spLocks noChangeArrowheads="1"/>
          </p:cNvSpPr>
          <p:nvPr/>
        </p:nvSpPr>
        <p:spPr bwMode="auto">
          <a:xfrm>
            <a:off x="6268824" y="1600201"/>
            <a:ext cx="1357743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49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/>
              <a:t>FILTRO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/>
              <a:t>FISIOLOGICO</a:t>
            </a:r>
          </a:p>
        </p:txBody>
      </p:sp>
      <p:sp>
        <p:nvSpPr>
          <p:cNvPr id="54281" name="Rectangle 11"/>
          <p:cNvSpPr>
            <a:spLocks noChangeArrowheads="1"/>
          </p:cNvSpPr>
          <p:nvPr/>
        </p:nvSpPr>
        <p:spPr bwMode="auto">
          <a:xfrm>
            <a:off x="5529143" y="2251076"/>
            <a:ext cx="1009891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49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/>
              <a:t>FILTRO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/>
              <a:t>EMOTIVO</a:t>
            </a:r>
          </a:p>
        </p:txBody>
      </p:sp>
      <p:sp>
        <p:nvSpPr>
          <p:cNvPr id="54282" name="Rectangle 12"/>
          <p:cNvSpPr>
            <a:spLocks noChangeArrowheads="1"/>
          </p:cNvSpPr>
          <p:nvPr/>
        </p:nvSpPr>
        <p:spPr bwMode="auto">
          <a:xfrm>
            <a:off x="4801083" y="2895601"/>
            <a:ext cx="1265858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49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/>
              <a:t>FILTRO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/>
              <a:t>CULTURALE</a:t>
            </a:r>
          </a:p>
        </p:txBody>
      </p:sp>
    </p:spTree>
    <p:extLst>
      <p:ext uri="{BB962C8B-B14F-4D97-AF65-F5344CB8AC3E}">
        <p14:creationId xmlns:p14="http://schemas.microsoft.com/office/powerpoint/2010/main" val="345642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87922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/>
              <a:t>TENDENZE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17600"/>
            <a:ext cx="10302240" cy="5445760"/>
          </a:xfrm>
        </p:spPr>
        <p:txBody>
          <a:bodyPr>
            <a:noAutofit/>
          </a:bodyPr>
          <a:lstStyle/>
          <a:p>
            <a:pPr marL="92075" indent="-92075"/>
            <a:r>
              <a:rPr lang="it-IT" altLang="it-IT" sz="3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GENERALIZZAZIONE </a:t>
            </a:r>
          </a:p>
          <a:p>
            <a:pPr marL="92075" indent="-92075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Elementi e parti della realtà vengono staccati dall’esperienza originaria e giungono a rappresentare l’intera categoria</a:t>
            </a:r>
          </a:p>
          <a:p>
            <a:pPr marL="92075" indent="-92075"/>
            <a:r>
              <a:rPr lang="it-IT" altLang="it-IT" sz="3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CANCELLAZIONE</a:t>
            </a:r>
          </a:p>
          <a:p>
            <a:pPr marL="92075" indent="-92075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Selettivamente si presta attenzione ad alcuni aspetti dell’esperienza e se ne escludono altri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 </a:t>
            </a:r>
          </a:p>
          <a:p>
            <a:pPr marL="92075" indent="-92075"/>
            <a:r>
              <a:rPr lang="it-IT" altLang="it-IT" sz="3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DEFORMAZIONE </a:t>
            </a:r>
          </a:p>
          <a:p>
            <a:pPr marL="0" indent="0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Procedimento che permette di operare cambiamenti nella nostra esperienza dei dati sensoriali</a:t>
            </a:r>
          </a:p>
        </p:txBody>
      </p:sp>
    </p:spTree>
    <p:extLst>
      <p:ext uri="{BB962C8B-B14F-4D97-AF65-F5344CB8AC3E}">
        <p14:creationId xmlns:p14="http://schemas.microsoft.com/office/powerpoint/2010/main" val="35996583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0" grpId="1"/>
      <p:bldP spid="737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537"/>
            <a:ext cx="8942387" cy="1000356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COMPORTAMENTO E FEEDBACK</a:t>
            </a:r>
            <a:endParaRPr lang="it-IT" altLang="it-IT" sz="4000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7700" y="1580310"/>
            <a:ext cx="2946400" cy="67151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dirty="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INTENZIONE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768659" y="3854592"/>
            <a:ext cx="3352800" cy="5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F1F1D"/>
              </a:buClr>
              <a:buFontTx/>
              <a:buNone/>
            </a:pPr>
            <a:r>
              <a:rPr lang="it-IT" altLang="it-IT" sz="2800" dirty="0">
                <a:latin typeface="Calibri Light" panose="020F0302020204030204" pitchFamily="34" charset="0"/>
              </a:rPr>
              <a:t>AZIONE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585723" y="3806137"/>
            <a:ext cx="274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F1F1D"/>
              </a:buClr>
              <a:buFontTx/>
              <a:buNone/>
            </a:pPr>
            <a:r>
              <a:rPr lang="it-IT" altLang="it-IT" sz="2800" dirty="0">
                <a:latin typeface="Calibri Light" panose="020F0302020204030204" pitchFamily="34" charset="0"/>
              </a:rPr>
              <a:t>EFFETTO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541522" y="1719456"/>
            <a:ext cx="1911095" cy="65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F1F1D"/>
              </a:buClr>
              <a:buFontTx/>
              <a:buNone/>
            </a:pPr>
            <a:r>
              <a:rPr lang="it-IT" altLang="it-IT" sz="2800" dirty="0" smtClean="0">
                <a:latin typeface="Calibri Light" panose="020F0302020204030204" pitchFamily="34" charset="0"/>
              </a:rPr>
              <a:t>FEEDBACK</a:t>
            </a:r>
            <a:endParaRPr lang="it-IT" altLang="it-IT" sz="2800" dirty="0">
              <a:latin typeface="Calibri Light" panose="020F0302020204030204" pitchFamily="34" charset="0"/>
            </a:endParaRP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 rot="-1770764">
            <a:off x="6396355" y="2045904"/>
            <a:ext cx="400050" cy="1828800"/>
          </a:xfrm>
          <a:prstGeom prst="curvedLeftArrow">
            <a:avLst>
              <a:gd name="adj1" fmla="val 37143"/>
              <a:gd name="adj2" fmla="val 1285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 rot="5583904">
            <a:off x="4952902" y="3537535"/>
            <a:ext cx="400050" cy="1828800"/>
          </a:xfrm>
          <a:prstGeom prst="curvedLeftArrow">
            <a:avLst>
              <a:gd name="adj1" fmla="val 37143"/>
              <a:gd name="adj2" fmla="val 1285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 rot="-2773084">
            <a:off x="3456591" y="2785127"/>
            <a:ext cx="1600200" cy="152400"/>
          </a:xfrm>
          <a:prstGeom prst="leftRightArrow">
            <a:avLst>
              <a:gd name="adj1" fmla="val 50000"/>
              <a:gd name="adj2" fmla="val 2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69643" name="Rectangle 12"/>
          <p:cNvSpPr>
            <a:spLocks noChangeArrowheads="1"/>
          </p:cNvSpPr>
          <p:nvPr/>
        </p:nvSpPr>
        <p:spPr bwMode="auto">
          <a:xfrm>
            <a:off x="4719953" y="1185069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F1F1D"/>
              </a:buClr>
              <a:buFontTx/>
              <a:buNone/>
            </a:pPr>
            <a:r>
              <a:rPr lang="it-IT" altLang="it-IT" sz="2800" b="1" dirty="0">
                <a:solidFill>
                  <a:schemeClr val="hlink"/>
                </a:solidFill>
                <a:latin typeface="Verdana" panose="020B0604030504040204" pitchFamily="34" charset="0"/>
              </a:rPr>
              <a:t>io</a:t>
            </a:r>
          </a:p>
        </p:txBody>
      </p:sp>
      <p:sp>
        <p:nvSpPr>
          <p:cNvPr id="69644" name="Rectangle 13"/>
          <p:cNvSpPr>
            <a:spLocks noChangeArrowheads="1"/>
          </p:cNvSpPr>
          <p:nvPr/>
        </p:nvSpPr>
        <p:spPr bwMode="auto">
          <a:xfrm>
            <a:off x="1545677" y="4764447"/>
            <a:ext cx="7110551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F1F1D"/>
              </a:buClr>
              <a:buFontTx/>
              <a:buNone/>
            </a:pPr>
            <a:r>
              <a:rPr lang="it-IT" altLang="it-IT" sz="2800" b="1" dirty="0">
                <a:solidFill>
                  <a:schemeClr val="hlink"/>
                </a:solidFill>
                <a:latin typeface="Calibri Light" panose="020F0302020204030204" pitchFamily="34" charset="0"/>
              </a:rPr>
              <a:t>Altro</a:t>
            </a:r>
          </a:p>
          <a:p>
            <a:pPr eaLnBrk="1" hangingPunct="1">
              <a:buClr>
                <a:srgbClr val="EF1F1D"/>
              </a:buClr>
              <a:buFontTx/>
              <a:buNone/>
            </a:pPr>
            <a:r>
              <a:rPr lang="it-IT" altLang="it-IT" sz="1400" b="1" dirty="0" smtClean="0">
                <a:solidFill>
                  <a:schemeClr val="hlink"/>
                </a:solidFill>
                <a:latin typeface="Verdana" panose="020B0604030504040204" pitchFamily="34" charset="0"/>
              </a:rPr>
              <a:t>					Osserva</a:t>
            </a:r>
            <a:endParaRPr lang="it-IT" altLang="it-IT" sz="1400" b="1" dirty="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eaLnBrk="1" hangingPunct="1">
              <a:buClr>
                <a:srgbClr val="EF1F1D"/>
              </a:buClr>
              <a:buFontTx/>
              <a:buNone/>
            </a:pPr>
            <a:r>
              <a:rPr lang="it-IT" altLang="it-IT" sz="1400" b="1" dirty="0" smtClean="0">
                <a:solidFill>
                  <a:schemeClr val="hlink"/>
                </a:solidFill>
                <a:latin typeface="Verdana" panose="020B0604030504040204" pitchFamily="34" charset="0"/>
              </a:rPr>
              <a:t>					Reagisce</a:t>
            </a:r>
            <a:endParaRPr lang="it-IT" altLang="it-IT" sz="1400" b="1" dirty="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eaLnBrk="1" hangingPunct="1">
              <a:buClr>
                <a:srgbClr val="EF1F1D"/>
              </a:buClr>
              <a:buFontTx/>
              <a:buNone/>
            </a:pPr>
            <a:r>
              <a:rPr lang="it-IT" altLang="it-IT" sz="1400" b="1" dirty="0" smtClean="0">
                <a:solidFill>
                  <a:schemeClr val="hlink"/>
                </a:solidFill>
                <a:latin typeface="Verdana" panose="020B0604030504040204" pitchFamily="34" charset="0"/>
              </a:rPr>
              <a:t>					Interpreta </a:t>
            </a:r>
            <a:endParaRPr lang="it-IT" altLang="it-IT" sz="1400" b="1" dirty="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eaLnBrk="1" hangingPunct="1">
              <a:buClr>
                <a:srgbClr val="EF1F1D"/>
              </a:buClr>
              <a:buFontTx/>
              <a:buNone/>
            </a:pPr>
            <a:r>
              <a:rPr lang="it-IT" altLang="it-IT" sz="1400" b="1" dirty="0" smtClean="0">
                <a:solidFill>
                  <a:schemeClr val="hlink"/>
                </a:solidFill>
                <a:latin typeface="Verdana" panose="020B0604030504040204" pitchFamily="34" charset="0"/>
              </a:rPr>
              <a:t>					Agisce </a:t>
            </a:r>
            <a:endParaRPr lang="it-IT" altLang="it-IT" sz="1400" b="1" dirty="0">
              <a:solidFill>
                <a:schemeClr val="hlink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96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32516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/>
              <a:t>FEEDBACK </a:t>
            </a:r>
          </a:p>
        </p:txBody>
      </p:sp>
      <p:sp>
        <p:nvSpPr>
          <p:cNvPr id="3" name="Rettangolo 2"/>
          <p:cNvSpPr/>
          <p:nvPr/>
        </p:nvSpPr>
        <p:spPr>
          <a:xfrm>
            <a:off x="400368" y="467360"/>
            <a:ext cx="10084752" cy="643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FF3399"/>
              </a:buClr>
              <a:buSzPct val="120000"/>
              <a:buFont typeface="Wingdings" pitchFamily="2" charset="2"/>
              <a:buChar char="§"/>
              <a:defRPr/>
            </a:pPr>
            <a:endParaRPr lang="it-IT" dirty="0"/>
          </a:p>
          <a:p>
            <a:pPr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FEEDBACK </a:t>
            </a:r>
            <a:r>
              <a:rPr lang="it-IT" sz="32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POSITIVO</a:t>
            </a:r>
            <a:r>
              <a:rPr lang="it-IT" sz="3200" dirty="0">
                <a:latin typeface="Calibri Light" panose="020F0302020204030204" pitchFamily="34" charset="0"/>
              </a:rPr>
              <a:t>:</a:t>
            </a:r>
          </a:p>
          <a:p>
            <a:pPr marL="342900"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dirty="0">
                <a:latin typeface="Calibri Light" panose="020F0302020204030204" pitchFamily="34" charset="0"/>
              </a:rPr>
              <a:t>Ascolto cosa dici, rispondo in modo congruente, </a:t>
            </a:r>
            <a:br>
              <a:rPr lang="it-IT" sz="3200" dirty="0">
                <a:latin typeface="Calibri Light" panose="020F0302020204030204" pitchFamily="34" charset="0"/>
              </a:rPr>
            </a:br>
            <a:r>
              <a:rPr lang="it-IT" sz="3200" dirty="0">
                <a:latin typeface="Calibri Light" panose="020F0302020204030204" pitchFamily="34" charset="0"/>
              </a:rPr>
              <a:t>approvo ciò che hai detto. Tu esisti. Apprezzamento.</a:t>
            </a:r>
          </a:p>
          <a:p>
            <a:pPr marL="685800" indent="-342900" algn="ctr">
              <a:lnSpc>
                <a:spcPts val="1000"/>
              </a:lnSpc>
              <a:spcBef>
                <a:spcPct val="20000"/>
              </a:spcBef>
              <a:buClr>
                <a:srgbClr val="FF3399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it-IT" sz="3200" dirty="0">
              <a:latin typeface="Calibri Light" panose="020F0302020204030204" pitchFamily="34" charset="0"/>
            </a:endParaRPr>
          </a:p>
          <a:p>
            <a:pPr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FEEDBACK NEGATIVO</a:t>
            </a:r>
            <a:r>
              <a:rPr lang="it-IT" sz="3200" dirty="0">
                <a:latin typeface="Calibri Light" panose="020F0302020204030204" pitchFamily="34" charset="0"/>
              </a:rPr>
              <a:t>:</a:t>
            </a:r>
          </a:p>
          <a:p>
            <a:pPr marL="358775"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dirty="0">
                <a:latin typeface="Calibri Light" panose="020F0302020204030204" pitchFamily="34" charset="0"/>
              </a:rPr>
              <a:t>Ascolto cosa dici. Tu esisti, ma non sono d’accordo con te. Critica.</a:t>
            </a:r>
          </a:p>
          <a:p>
            <a:pPr marL="701675" indent="-342900" algn="ctr">
              <a:lnSpc>
                <a:spcPts val="1000"/>
              </a:lnSpc>
              <a:spcBef>
                <a:spcPct val="20000"/>
              </a:spcBef>
              <a:buClr>
                <a:srgbClr val="FF3399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it-IT" sz="3200" dirty="0">
              <a:latin typeface="Calibri Light" panose="020F0302020204030204" pitchFamily="34" charset="0"/>
            </a:endParaRPr>
          </a:p>
          <a:p>
            <a:pPr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FEEDBACK DI DISCONFERMA</a:t>
            </a:r>
            <a:r>
              <a:rPr lang="it-IT" sz="3200" dirty="0">
                <a:latin typeface="Calibri Light" panose="020F0302020204030204" pitchFamily="34" charset="0"/>
              </a:rPr>
              <a:t>:</a:t>
            </a:r>
          </a:p>
          <a:p>
            <a:pPr marL="342900" algn="ctr">
              <a:spcBef>
                <a:spcPct val="20000"/>
              </a:spcBef>
              <a:buClr>
                <a:srgbClr val="FF3399"/>
              </a:buClr>
              <a:buSzPct val="120000"/>
              <a:defRPr/>
            </a:pPr>
            <a:r>
              <a:rPr lang="it-IT" sz="3200" dirty="0">
                <a:latin typeface="Calibri Light" panose="020F0302020204030204" pitchFamily="34" charset="0"/>
              </a:rPr>
              <a:t>Non tengo in considerazione ciò che dici, vado di fretta, rispondo in modo evasivo. Tu non esisti.</a:t>
            </a:r>
          </a:p>
          <a:p>
            <a:pPr marL="342900" indent="-342900" algn="ctr">
              <a:spcBef>
                <a:spcPct val="20000"/>
              </a:spcBef>
              <a:buClr>
                <a:srgbClr val="FF3399"/>
              </a:buClr>
              <a:buSzPct val="120000"/>
              <a:buFont typeface="Wingdings" pitchFamily="2" charset="2"/>
              <a:buChar char="§"/>
              <a:defRPr/>
            </a:pPr>
            <a:endParaRPr lang="it-IT" sz="3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8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766036" cy="15732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4000" b="1" dirty="0"/>
              <a:t>COSA COMUNICHIAMO?</a:t>
            </a:r>
          </a:p>
        </p:txBody>
      </p:sp>
      <p:pic>
        <p:nvPicPr>
          <p:cNvPr id="51203" name="Immagine 8" descr="Torta5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3202" y="1835944"/>
            <a:ext cx="7712591" cy="4097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ttangolo 5"/>
          <p:cNvSpPr>
            <a:spLocks noChangeArrowheads="1"/>
          </p:cNvSpPr>
          <p:nvPr/>
        </p:nvSpPr>
        <p:spPr bwMode="auto">
          <a:xfrm flipH="1">
            <a:off x="6188075" y="3244850"/>
            <a:ext cx="1131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7" name="Rettangolo 6"/>
          <p:cNvSpPr/>
          <p:nvPr/>
        </p:nvSpPr>
        <p:spPr>
          <a:xfrm>
            <a:off x="7402340" y="2874962"/>
            <a:ext cx="18716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solidFill>
                  <a:srgbClr val="1F497D">
                    <a:lumMod val="75000"/>
                  </a:srgbClr>
                </a:solidFill>
              </a:rPr>
              <a:t>10% Contenuto</a:t>
            </a:r>
            <a:endParaRPr lang="it-IT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 rot="10800000" flipV="1">
            <a:off x="6188075" y="3613428"/>
            <a:ext cx="199548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30% </a:t>
            </a:r>
            <a:r>
              <a:rPr lang="it-IT" b="1" dirty="0" err="1">
                <a:solidFill>
                  <a:schemeClr val="tx2">
                    <a:lumMod val="75000"/>
                  </a:schemeClr>
                </a:solidFill>
              </a:rPr>
              <a:t>Paraverbale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Rettangolo 8"/>
          <p:cNvSpPr/>
          <p:nvPr/>
        </p:nvSpPr>
        <p:spPr>
          <a:xfrm flipH="1">
            <a:off x="3935414" y="3244850"/>
            <a:ext cx="1836737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60%Gestuale</a:t>
            </a:r>
          </a:p>
        </p:txBody>
      </p:sp>
    </p:spTree>
    <p:extLst>
      <p:ext uri="{BB962C8B-B14F-4D97-AF65-F5344CB8AC3E}">
        <p14:creationId xmlns:p14="http://schemas.microsoft.com/office/powerpoint/2010/main" val="78488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128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ASCOLTO POSITIVO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" y="995680"/>
            <a:ext cx="9530080" cy="55676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altLang="it-IT" sz="3200" dirty="0" smtClean="0">
                <a:latin typeface="Calibri Light" panose="020F0302020204030204" pitchFamily="34" charset="0"/>
              </a:rPr>
              <a:t>Attenzione </a:t>
            </a:r>
            <a:r>
              <a:rPr lang="it-IT" altLang="it-IT" sz="3200" dirty="0">
                <a:latin typeface="Calibri Light" panose="020F0302020204030204" pitchFamily="34" charset="0"/>
              </a:rPr>
              <a:t>al contesto ed alle modalità d’ascolto.</a:t>
            </a:r>
          </a:p>
          <a:p>
            <a:pPr eaLnBrk="1" hangingPunct="1"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Attenzione alla comunicazione non verbale</a:t>
            </a:r>
          </a:p>
          <a:p>
            <a:pPr eaLnBrk="1" hangingPunct="1"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Ascolto attento, valorizzante, non giudicante, non interpretante,.</a:t>
            </a:r>
          </a:p>
          <a:p>
            <a:pPr eaLnBrk="1" hangingPunct="1"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Tecniche di accompagnamento all’ ascolto:        </a:t>
            </a:r>
          </a:p>
          <a:p>
            <a:pPr eaLnBrk="1" hangingPunct="1">
              <a:buFontTx/>
              <a:buNone/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		    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      “ </a:t>
            </a:r>
            <a:r>
              <a:rPr lang="it-IT" altLang="it-IT" sz="3200" dirty="0">
                <a:latin typeface="Calibri Light" panose="020F0302020204030204" pitchFamily="34" charset="0"/>
              </a:rPr>
              <a:t>tollerare i silenzi di riflessione”</a:t>
            </a:r>
          </a:p>
          <a:p>
            <a:pPr eaLnBrk="1" hangingPunct="1">
              <a:buFontTx/>
              <a:buNone/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               “ porre buone domande”</a:t>
            </a:r>
          </a:p>
          <a:p>
            <a:pPr eaLnBrk="1" hangingPunct="1">
              <a:buFontTx/>
              <a:buNone/>
              <a:defRPr/>
            </a:pPr>
            <a:r>
              <a:rPr lang="it-IT" altLang="it-IT" sz="3200" dirty="0">
                <a:latin typeface="Calibri Light" panose="020F0302020204030204" pitchFamily="34" charset="0"/>
              </a:rPr>
              <a:t>               “ utilizzare interventi ad eco riflesso e    		        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   			   riformulazione</a:t>
            </a:r>
            <a:r>
              <a:rPr lang="it-IT" altLang="it-IT" sz="3200" dirty="0">
                <a:latin typeface="Calibri Light" panose="020F03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28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189029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ASCOLTO POSITIVO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914400"/>
            <a:ext cx="9509760" cy="55880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it-IT" altLang="it-IT" sz="2800" b="1" dirty="0">
                <a:solidFill>
                  <a:schemeClr val="hlink"/>
                </a:solidFill>
              </a:rPr>
              <a:t>Rinforzi comunicativi</a:t>
            </a:r>
          </a:p>
          <a:p>
            <a:pPr marL="609600" indent="-609600" algn="ctr">
              <a:buNone/>
            </a:pPr>
            <a:endParaRPr lang="it-IT" altLang="it-IT" sz="1400" b="1" dirty="0"/>
          </a:p>
          <a:p>
            <a:pPr marL="609600" indent="-609600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Concentrarsi su ciò che dice l’interlocutore:</a:t>
            </a:r>
          </a:p>
          <a:p>
            <a:pPr marL="609600" indent="-609600"/>
            <a:r>
              <a:rPr lang="it-IT" altLang="it-IT" sz="3200" dirty="0">
                <a:latin typeface="Calibri Light" panose="020F0302020204030204" pitchFamily="34" charset="0"/>
              </a:rPr>
              <a:t>Accettazione e conferma</a:t>
            </a:r>
          </a:p>
          <a:p>
            <a:pPr marL="457200" lvl="1" indent="0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“… se ho ben capito intendi dire che…”,  “… allora la tua opinione è …”          </a:t>
            </a:r>
          </a:p>
          <a:p>
            <a:pPr marL="609600" indent="-609600"/>
            <a:r>
              <a:rPr lang="it-IT" altLang="it-IT" sz="3200" dirty="0">
                <a:latin typeface="Calibri Light" panose="020F0302020204030204" pitchFamily="34" charset="0"/>
              </a:rPr>
              <a:t>Apprezzamento e supporto</a:t>
            </a:r>
          </a:p>
          <a:p>
            <a:pPr marL="457200" lvl="1" indent="0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“Da quello che dici.. se ho capito deriva che …’’</a:t>
            </a:r>
          </a:p>
          <a:p>
            <a:pPr marL="457200" lvl="1" indent="0">
              <a:buNone/>
            </a:pPr>
            <a:r>
              <a:rPr lang="it-IT" altLang="it-IT" sz="3200" dirty="0">
                <a:latin typeface="Calibri Light" panose="020F0302020204030204" pitchFamily="34" charset="0"/>
              </a:rPr>
              <a:t>‘’Mi sembra interessante aver scoperto che esiste un nuovo aspetto del problema …”</a:t>
            </a:r>
          </a:p>
        </p:txBody>
      </p:sp>
    </p:spTree>
    <p:extLst>
      <p:ext uri="{BB962C8B-B14F-4D97-AF65-F5344CB8AC3E}">
        <p14:creationId xmlns:p14="http://schemas.microsoft.com/office/powerpoint/2010/main" val="181766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414" y="0"/>
            <a:ext cx="8596668" cy="1320800"/>
          </a:xfrm>
        </p:spPr>
        <p:txBody>
          <a:bodyPr/>
          <a:lstStyle/>
          <a:p>
            <a:pPr eaLnBrk="1" hangingPunct="1"/>
            <a:r>
              <a:rPr lang="it-IT" altLang="it-IT" sz="4000" b="1" dirty="0" smtClean="0"/>
              <a:t>IMPEDIMENTI PER UN BUON ASCOLTO </a:t>
            </a:r>
            <a:endParaRPr lang="it-IT" altLang="it-IT" sz="4000" b="1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94" y="1320800"/>
            <a:ext cx="10539306" cy="52425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it-IT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la fretta;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il non aver previsto un tempo adeguato e un posto adeguato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l’avere già in mente dove si vuole portare la conversazione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il voler arrivare a una conclusione prima del tempo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l’interpretare mentre la persona parla in base alle proprie idee e alle proprie premesse ( PROIEZIONE)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3200" dirty="0">
                <a:latin typeface="Calibri Light" panose="020F0302020204030204" pitchFamily="34" charset="0"/>
              </a:rPr>
              <a:t>l’ascoltare selettivamente solo quello che ci interessa, ci serve o ci aspettiamo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4011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176"/>
            <a:ext cx="9804400" cy="10080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4000" b="1" dirty="0" smtClean="0">
                <a:latin typeface="Trebuchet MS" panose="020B0603020202020204" pitchFamily="34" charset="0"/>
              </a:rPr>
              <a:t>CRITICARE IN MODO COSTRUTTIVO</a:t>
            </a:r>
            <a:endParaRPr lang="it-IT" sz="4000" b="1" dirty="0">
              <a:latin typeface="Trebuchet MS" panose="020B0603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13658" y="1011239"/>
            <a:ext cx="9624421" cy="538956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5000"/>
              </a:lnSpc>
              <a:spcBef>
                <a:spcPts val="550"/>
              </a:spcBef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it-IT" sz="3200" dirty="0">
                <a:latin typeface="Calibri Light" panose="020F0302020204030204" pitchFamily="34" charset="0"/>
              </a:rPr>
              <a:t>Per esprimere quello che vorremmo dall’altro</a:t>
            </a:r>
          </a:p>
          <a:p>
            <a:pPr>
              <a:lnSpc>
                <a:spcPct val="95000"/>
              </a:lnSpc>
              <a:spcBef>
                <a:spcPts val="550"/>
              </a:spcBef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fr-FR" sz="3200" dirty="0" err="1">
                <a:latin typeface="Calibri Light" panose="020F0302020204030204" pitchFamily="34" charset="0"/>
              </a:rPr>
              <a:t>Quando</a:t>
            </a:r>
            <a:r>
              <a:rPr lang="fr-FR" sz="3200" dirty="0">
                <a:latin typeface="Calibri Light" panose="020F0302020204030204" pitchFamily="34" charset="0"/>
              </a:rPr>
              <a:t> tu </a:t>
            </a:r>
            <a:r>
              <a:rPr lang="fr-FR" sz="3200" dirty="0" err="1">
                <a:latin typeface="Calibri Light" panose="020F0302020204030204" pitchFamily="34" charset="0"/>
              </a:rPr>
              <a:t>fai</a:t>
            </a:r>
            <a:r>
              <a:rPr lang="fr-FR" sz="3200" dirty="0">
                <a:latin typeface="Calibri Light" panose="020F0302020204030204" pitchFamily="34" charset="0"/>
              </a:rPr>
              <a:t>…</a:t>
            </a:r>
          </a:p>
          <a:p>
            <a:pPr>
              <a:lnSpc>
                <a:spcPct val="95000"/>
              </a:lnSpc>
              <a:spcBef>
                <a:spcPts val="550"/>
              </a:spcBef>
              <a:buClr>
                <a:srgbClr val="FFCC66"/>
              </a:buClr>
              <a:buSzPct val="75000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fr-FR" sz="3200" dirty="0">
                <a:latin typeface="Calibri Light" panose="020F0302020204030204" pitchFamily="34" charset="0"/>
              </a:rPr>
              <a:t>Si </a:t>
            </a:r>
            <a:r>
              <a:rPr lang="fr-FR" sz="3200" dirty="0" err="1">
                <a:latin typeface="Calibri Light" panose="020F0302020204030204" pitchFamily="34" charset="0"/>
              </a:rPr>
              <a:t>critica</a:t>
            </a:r>
            <a:r>
              <a:rPr lang="fr-FR" sz="3200" dirty="0">
                <a:latin typeface="Calibri Light" panose="020F0302020204030204" pitchFamily="34" charset="0"/>
              </a:rPr>
              <a:t> il </a:t>
            </a:r>
            <a:r>
              <a:rPr lang="fr-FR" sz="3200" dirty="0" err="1">
                <a:latin typeface="Calibri Light" panose="020F0302020204030204" pitchFamily="34" charset="0"/>
              </a:rPr>
              <a:t>comportamento</a:t>
            </a:r>
            <a:endParaRPr lang="fr-FR" sz="3200" dirty="0">
              <a:latin typeface="Calibri Light" panose="020F0302020204030204" pitchFamily="34" charset="0"/>
            </a:endParaRPr>
          </a:p>
          <a:p>
            <a:pPr>
              <a:lnSpc>
                <a:spcPct val="95000"/>
              </a:lnSpc>
              <a:spcBef>
                <a:spcPts val="550"/>
              </a:spcBef>
              <a:buClr>
                <a:srgbClr val="FFCC66"/>
              </a:buClr>
              <a:buSzPct val="75000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fr-FR" sz="3200" dirty="0" err="1" smtClean="0">
                <a:latin typeface="Calibri Light" panose="020F0302020204030204" pitchFamily="34" charset="0"/>
              </a:rPr>
              <a:t>Nessun</a:t>
            </a:r>
            <a:r>
              <a:rPr lang="fr-FR" sz="3200" dirty="0" smtClean="0">
                <a:latin typeface="Calibri Light" panose="020F0302020204030204" pitchFamily="34" charset="0"/>
              </a:rPr>
              <a:t> </a:t>
            </a:r>
            <a:r>
              <a:rPr lang="fr-FR" sz="3200" dirty="0" err="1">
                <a:latin typeface="Calibri Light" panose="020F0302020204030204" pitchFamily="34" charset="0"/>
              </a:rPr>
              <a:t>riferimento</a:t>
            </a:r>
            <a:r>
              <a:rPr lang="fr-FR" sz="3200" dirty="0">
                <a:latin typeface="Calibri Light" panose="020F0302020204030204" pitchFamily="34" charset="0"/>
              </a:rPr>
              <a:t> al </a:t>
            </a:r>
            <a:r>
              <a:rPr lang="fr-FR" sz="3200" dirty="0" err="1">
                <a:latin typeface="Calibri Light" panose="020F0302020204030204" pitchFamily="34" charset="0"/>
              </a:rPr>
              <a:t>passato</a:t>
            </a:r>
            <a:endParaRPr lang="fr-FR" sz="3200" dirty="0">
              <a:latin typeface="Calibri Light" panose="020F0302020204030204" pitchFamily="34" charset="0"/>
            </a:endParaRPr>
          </a:p>
          <a:p>
            <a:pPr marL="549275" indent="-549275">
              <a:lnSpc>
                <a:spcPct val="95000"/>
              </a:lnSpc>
              <a:spcBef>
                <a:spcPts val="550"/>
              </a:spcBef>
              <a:buClr>
                <a:srgbClr val="FFCC66"/>
              </a:buClr>
              <a:buSzPct val="7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it-IT" sz="3200" dirty="0">
                <a:latin typeface="Calibri Light" panose="020F0302020204030204" pitchFamily="34" charset="0"/>
              </a:rPr>
              <a:t>“mi irrita quando arrivi in ritardo” invece di “chi arriva in ritardo non ha rispetto per gli altri”</a:t>
            </a:r>
          </a:p>
          <a:p>
            <a:pPr marL="549275" indent="-549275">
              <a:lnSpc>
                <a:spcPct val="95000"/>
              </a:lnSpc>
              <a:spcBef>
                <a:spcPts val="550"/>
              </a:spcBef>
              <a:buClr>
                <a:srgbClr val="FFCC66"/>
              </a:buClr>
              <a:buSzPct val="7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it-IT" sz="3200" dirty="0">
                <a:latin typeface="Calibri Light" panose="020F0302020204030204" pitchFamily="34" charset="0"/>
              </a:rPr>
              <a:t>Ci si deve riferire a comportamenti che l’interlocutore ha la possibilità di </a:t>
            </a:r>
            <a:r>
              <a:rPr lang="it-IT" sz="3200" dirty="0" smtClean="0">
                <a:latin typeface="Calibri Light" panose="020F0302020204030204" pitchFamily="34" charset="0"/>
              </a:rPr>
              <a:t>correggere</a:t>
            </a:r>
          </a:p>
          <a:p>
            <a:pPr marL="549275" indent="-549275">
              <a:lnSpc>
                <a:spcPct val="95000"/>
              </a:lnSpc>
              <a:spcBef>
                <a:spcPts val="550"/>
              </a:spcBef>
              <a:buClr>
                <a:srgbClr val="FFCC66"/>
              </a:buClr>
              <a:buSzPct val="7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/>
            </a:pPr>
            <a:r>
              <a:rPr lang="it-IT" sz="3200" dirty="0" smtClean="0">
                <a:latin typeface="Calibri Light" panose="020F0302020204030204" pitchFamily="34" charset="0"/>
              </a:rPr>
              <a:t>Descrivere </a:t>
            </a:r>
            <a:r>
              <a:rPr lang="it-IT" sz="3200" dirty="0">
                <a:latin typeface="Calibri Light" panose="020F0302020204030204" pitchFamily="34" charset="0"/>
              </a:rPr>
              <a:t>chiaramente il comportamento che vorremmo veder cambiato, evitando frasi generiche come «vorrei fossi più attento alle mie esigenze</a:t>
            </a:r>
            <a:r>
              <a:rPr lang="it-IT" sz="2200" i="1" dirty="0">
                <a:latin typeface="Verdana" pitchFamily="32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79389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DEFINIZIONE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latin typeface="Calibri Light" panose="020F0302020204030204" pitchFamily="34" charset="0"/>
              </a:rPr>
              <a:t>Intendiamo generalmente come conflitto l’</a:t>
            </a:r>
            <a:r>
              <a:rPr lang="it-IT" sz="2800" b="1" dirty="0">
                <a:latin typeface="Calibri Light" panose="020F0302020204030204" pitchFamily="34" charset="0"/>
              </a:rPr>
              <a:t>opposizione </a:t>
            </a:r>
            <a:r>
              <a:rPr lang="it-IT" sz="2800" dirty="0">
                <a:latin typeface="Calibri Light" panose="020F0302020204030204" pitchFamily="34" charset="0"/>
              </a:rPr>
              <a:t>tra due o più persone quando la soddisfazione di un desiderio o il conseguimento di un obiettivo da parte del singolo entra in contrasto con i desideri o gli obiettivi dell’altro o degl</a:t>
            </a:r>
            <a:r>
              <a:rPr lang="it-IT" sz="2400" dirty="0">
                <a:latin typeface="Calibri Light" panose="020F0302020204030204" pitchFamily="34" charset="0"/>
              </a:rPr>
              <a:t>i </a:t>
            </a:r>
            <a:r>
              <a:rPr lang="it-IT" sz="2800" dirty="0" smtClean="0">
                <a:latin typeface="Calibri Light" panose="020F0302020204030204" pitchFamily="34" charset="0"/>
              </a:rPr>
              <a:t>altri.</a:t>
            </a:r>
            <a:endParaRPr lang="it-IT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09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CONFRONTO COSTRUTTIVO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564641"/>
            <a:ext cx="8596668" cy="4476722"/>
          </a:xfrm>
        </p:spPr>
        <p:txBody>
          <a:bodyPr/>
          <a:lstStyle/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“Posso dire una cosa?” (Permesso)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“Quando tu…”(Fatti concreti)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“Io mi sento…”(Emozione in 1° persona)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“Perciò propongo”(Suggerimento concreto)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“Che ne pensi?” (Feedback)</a:t>
            </a:r>
          </a:p>
        </p:txBody>
      </p:sp>
    </p:spTree>
    <p:extLst>
      <p:ext uri="{BB962C8B-B14F-4D97-AF65-F5344CB8AC3E}">
        <p14:creationId xmlns:p14="http://schemas.microsoft.com/office/powerpoint/2010/main" val="186494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it-IT" sz="4000" b="1" dirty="0" smtClean="0"/>
              <a:t>RICEVERE LE CRITICHE </a:t>
            </a:r>
            <a:endParaRPr lang="it-IT" sz="4000" b="1" dirty="0"/>
          </a:p>
        </p:txBody>
      </p:sp>
      <p:sp>
        <p:nvSpPr>
          <p:cNvPr id="51203" name="Segnaposto contenuto 2"/>
          <p:cNvSpPr>
            <a:spLocks noGrp="1"/>
          </p:cNvSpPr>
          <p:nvPr>
            <p:ph sz="quarter" idx="1"/>
          </p:nvPr>
        </p:nvSpPr>
        <p:spPr>
          <a:xfrm>
            <a:off x="223520" y="812800"/>
            <a:ext cx="9916160" cy="5709920"/>
          </a:xfrm>
        </p:spPr>
        <p:txBody>
          <a:bodyPr>
            <a:normAutofit lnSpcReduction="10000"/>
          </a:bodyPr>
          <a:lstStyle/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Chiedere esempi concreti, precisi dell’ errore che possiamo aver fatto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Chiedere possibili ipotesi di miglioramento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Stoppare le critiche a tutta la nostra persona e non sul fatto concreto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Confermare che si terrà a mente la critica e non far continuare ad oltranza la critica verso di noi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Imparare a stoppare se non siamo d’accordo o prendere tempo per rifletterci  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Non continuare a sminuirci noi per primi</a:t>
            </a:r>
          </a:p>
        </p:txBody>
      </p:sp>
    </p:spTree>
    <p:extLst>
      <p:ext uri="{BB962C8B-B14F-4D97-AF65-F5344CB8AC3E}">
        <p14:creationId xmlns:p14="http://schemas.microsoft.com/office/powerpoint/2010/main" val="1962347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4171" y="0"/>
            <a:ext cx="9274629" cy="561975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it-IT" sz="4000" b="1" dirty="0" smtClean="0"/>
              <a:t>ESEMPIO </a:t>
            </a:r>
            <a:endParaRPr lang="it-IT" sz="4000" b="1" dirty="0"/>
          </a:p>
        </p:txBody>
      </p:sp>
      <p:sp>
        <p:nvSpPr>
          <p:cNvPr id="52227" name="Segnaposto contenuto 2"/>
          <p:cNvSpPr>
            <a:spLocks noGrp="1"/>
          </p:cNvSpPr>
          <p:nvPr>
            <p:ph sz="quarter" idx="1"/>
          </p:nvPr>
        </p:nvSpPr>
        <p:spPr>
          <a:xfrm>
            <a:off x="174171" y="765174"/>
            <a:ext cx="11000377" cy="6296025"/>
          </a:xfrm>
        </p:spPr>
        <p:txBody>
          <a:bodyPr>
            <a:noAutofit/>
          </a:bodyPr>
          <a:lstStyle/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3200" dirty="0" smtClean="0">
                <a:latin typeface="Calibri Light" panose="020F0302020204030204" pitchFamily="34" charset="0"/>
              </a:rPr>
              <a:t>Dirigente: “questa lettera non va bene” (critica manipolativa) 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Segretaria: “per favore, mi può indicare dove non va bene?” (inchiesta negativa) 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Dirigente: “è possibile che debba spiegarle cose tanto banali?” (critica manipolativa)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Segretaria: “per favore, mi indichi dove ho sbagliato” (disco rotto e inchiesta negativa)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Dirigente: (indicando un punto della lettera). “Ha sbagliato in questa parte” (critica costruttiva) 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Segretaria: “non ci sono altre non chiare?” (inchiesta negativa)</a:t>
            </a:r>
          </a:p>
          <a:p>
            <a:pPr marL="339725" indent="-339725">
              <a:buClr>
                <a:srgbClr val="FFCC66"/>
              </a:buClr>
              <a:buSzPct val="75000"/>
              <a:buFont typeface="Wingdings" panose="05000000000000000000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it-IT" altLang="it-IT" sz="2800" dirty="0" smtClean="0">
                <a:latin typeface="Calibri Light" panose="020F0302020204030204" pitchFamily="34" charset="0"/>
              </a:rPr>
              <a:t>Dirigente: “No, il resto va bene   </a:t>
            </a:r>
          </a:p>
        </p:txBody>
      </p:sp>
    </p:spTree>
    <p:extLst>
      <p:ext uri="{BB962C8B-B14F-4D97-AF65-F5344CB8AC3E}">
        <p14:creationId xmlns:p14="http://schemas.microsoft.com/office/powerpoint/2010/main" val="4084823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414" y="0"/>
            <a:ext cx="8596668" cy="13208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/>
              <a:t>BUONA COMUNICAZIONE: Suggerimenti  </a:t>
            </a:r>
            <a:endParaRPr lang="it-IT" sz="4000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080" y="1320800"/>
            <a:ext cx="9631680" cy="491743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3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Parlare </a:t>
            </a:r>
            <a:r>
              <a:rPr lang="it-IT" altLang="it-IT" sz="3200" b="1" dirty="0">
                <a:solidFill>
                  <a:schemeClr val="accent1"/>
                </a:solidFill>
                <a:latin typeface="Calibri Light" panose="020F0302020204030204" pitchFamily="34" charset="0"/>
              </a:rPr>
              <a:t>in PRIMA PERSONA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800" dirty="0">
              <a:solidFill>
                <a:srgbClr val="FF3300"/>
              </a:solidFill>
              <a:latin typeface="Calibri Light" panose="020F03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2800" dirty="0">
                <a:latin typeface="Calibri Light" panose="020F0302020204030204" pitchFamily="34" charset="0"/>
              </a:rPr>
              <a:t>  “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IO</a:t>
            </a:r>
            <a:r>
              <a:rPr lang="it-IT" altLang="it-IT" sz="3200" dirty="0">
                <a:latin typeface="Calibri Light" panose="020F0302020204030204" pitchFamily="34" charset="0"/>
              </a:rPr>
              <a:t> sono 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  </a:t>
            </a:r>
            <a:r>
              <a:rPr lang="it-IT" altLang="it-IT" sz="3200" dirty="0">
                <a:latin typeface="Calibri Light" panose="020F0302020204030204" pitchFamily="34" charset="0"/>
              </a:rPr>
              <a:t>stato chiaro?” vs “ 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TU</a:t>
            </a:r>
            <a:r>
              <a:rPr lang="it-IT" altLang="it-IT" sz="3200" dirty="0">
                <a:latin typeface="Calibri Light" panose="020F0302020204030204" pitchFamily="34" charset="0"/>
              </a:rPr>
              <a:t>  hai capito?” 	 					</a:t>
            </a:r>
          </a:p>
          <a:p>
            <a:pPr algn="just" eaLnBrk="1" hangingPunct="1">
              <a:lnSpc>
                <a:spcPct val="80000"/>
              </a:lnSpc>
            </a:pPr>
            <a:r>
              <a:rPr lang="it-IT" altLang="it-IT" sz="3200" dirty="0">
                <a:latin typeface="Calibri Light" panose="020F0302020204030204" pitchFamily="34" charset="0"/>
              </a:rPr>
              <a:t>“ 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IO</a:t>
            </a:r>
            <a:r>
              <a:rPr lang="it-IT" altLang="it-IT" sz="3200" dirty="0">
                <a:latin typeface="Calibri Light" panose="020F0302020204030204" pitchFamily="34" charset="0"/>
              </a:rPr>
              <a:t> mi sento 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arrabbiato</a:t>
            </a:r>
            <a:r>
              <a:rPr lang="it-IT" altLang="it-IT" sz="3200" dirty="0">
                <a:latin typeface="Calibri Light" panose="020F0302020204030204" pitchFamily="34" charset="0"/>
              </a:rPr>
              <a:t>“  vs 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TU</a:t>
            </a:r>
            <a:r>
              <a:rPr lang="it-IT" altLang="it-IT" sz="3200" dirty="0">
                <a:latin typeface="Calibri Light" panose="020F0302020204030204" pitchFamily="34" charset="0"/>
              </a:rPr>
              <a:t> mi hai fatto 			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arrabbiare”</a:t>
            </a:r>
          </a:p>
          <a:p>
            <a:pPr algn="just" eaLnBrk="1" hangingPunct="1">
              <a:lnSpc>
                <a:spcPct val="80000"/>
              </a:lnSpc>
            </a:pPr>
            <a:endParaRPr lang="it-IT" altLang="it-IT" sz="3200" dirty="0">
              <a:latin typeface="Calibri Light" panose="020F030202020403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it-IT" altLang="it-IT" sz="3200" dirty="0">
                <a:latin typeface="Calibri Light" panose="020F0302020204030204" pitchFamily="34" charset="0"/>
              </a:rPr>
              <a:t>“  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IO</a:t>
            </a:r>
            <a:r>
              <a:rPr lang="it-IT" altLang="it-IT" sz="3200" dirty="0">
                <a:latin typeface="Calibri Light" panose="020F0302020204030204" pitchFamily="34" charset="0"/>
              </a:rPr>
              <a:t> mi sento </a:t>
            </a:r>
            <a:r>
              <a:rPr lang="it-IT" altLang="it-IT" sz="3200" dirty="0" smtClean="0">
                <a:latin typeface="Calibri Light" panose="020F0302020204030204" pitchFamily="34" charset="0"/>
              </a:rPr>
              <a:t>male, ferito </a:t>
            </a:r>
            <a:r>
              <a:rPr lang="it-IT" altLang="it-IT" sz="3200" dirty="0" err="1">
                <a:latin typeface="Calibri Light" panose="020F0302020204030204" pitchFamily="34" charset="0"/>
              </a:rPr>
              <a:t>ecc</a:t>
            </a:r>
            <a:r>
              <a:rPr lang="it-IT" altLang="it-IT" sz="3200" dirty="0">
                <a:latin typeface="Calibri Light" panose="020F0302020204030204" pitchFamily="34" charset="0"/>
              </a:rPr>
              <a:t>…”“  vs </a:t>
            </a:r>
            <a:r>
              <a:rPr lang="it-IT" altLang="it-IT" sz="3200" b="1" dirty="0" smtClean="0">
                <a:latin typeface="Calibri Light" panose="020F0302020204030204" pitchFamily="34" charset="0"/>
              </a:rPr>
              <a:t>TU</a:t>
            </a:r>
            <a:r>
              <a:rPr lang="it-IT" altLang="it-IT" sz="3200" dirty="0">
                <a:latin typeface="Calibri Light" panose="020F0302020204030204" pitchFamily="34" charset="0"/>
              </a:rPr>
              <a:t> hai sbagliato”</a:t>
            </a:r>
          </a:p>
        </p:txBody>
      </p:sp>
    </p:spTree>
    <p:extLst>
      <p:ext uri="{BB962C8B-B14F-4D97-AF65-F5344CB8AC3E}">
        <p14:creationId xmlns:p14="http://schemas.microsoft.com/office/powerpoint/2010/main" val="3605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4000" b="1" dirty="0" smtClean="0"/>
              <a:t>NON </a:t>
            </a:r>
            <a:r>
              <a:rPr lang="it-IT" altLang="it-IT" sz="4000" b="1" dirty="0" smtClean="0"/>
              <a:t>USARE SPADE VERBALI 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1992313" y="3357564"/>
            <a:ext cx="8229600" cy="279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pic>
        <p:nvPicPr>
          <p:cNvPr id="78852" name="Picture 5" descr="Duel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336" y="1143000"/>
            <a:ext cx="440372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0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EVITARE  DOGMATISMI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t-IT" altLang="it-IT" dirty="0" smtClean="0"/>
          </a:p>
          <a:p>
            <a:pPr eaLnBrk="1" hangingPunct="1">
              <a:buFontTx/>
              <a:buNone/>
            </a:pPr>
            <a:endParaRPr lang="it-IT" altLang="it-IT" dirty="0" smtClean="0"/>
          </a:p>
          <a:p>
            <a:pPr eaLnBrk="1" hangingPunct="1">
              <a:buFontTx/>
              <a:buNone/>
            </a:pPr>
            <a:endParaRPr lang="it-IT" altLang="it-IT" dirty="0" smtClean="0"/>
          </a:p>
          <a:p>
            <a:pPr eaLnBrk="1" hangingPunct="1">
              <a:buFontTx/>
              <a:buNone/>
            </a:pPr>
            <a:r>
              <a:rPr lang="it-IT" altLang="it-IT" dirty="0" smtClean="0"/>
              <a:t>        </a:t>
            </a:r>
          </a:p>
          <a:p>
            <a:pPr eaLnBrk="1" hangingPunct="1">
              <a:buFontTx/>
              <a:buNone/>
            </a:pPr>
            <a:endParaRPr lang="it-IT" altLang="it-IT" dirty="0" smtClean="0"/>
          </a:p>
          <a:p>
            <a:pPr algn="ctr" eaLnBrk="1" hangingPunct="1">
              <a:buFontTx/>
              <a:buNone/>
            </a:pPr>
            <a:endParaRPr lang="it-IT" altLang="it-IT" dirty="0" smtClean="0"/>
          </a:p>
          <a:p>
            <a:pPr algn="ctr" eaLnBrk="1" hangingPunct="1">
              <a:buFontTx/>
              <a:buNone/>
            </a:pPr>
            <a:r>
              <a:rPr lang="it-IT" altLang="it-IT" sz="3200" dirty="0" smtClean="0">
                <a:latin typeface="Calibri Light" panose="020F0302020204030204" pitchFamily="34" charset="0"/>
              </a:rPr>
              <a:t>È giusto, è normale, la verità è, </a:t>
            </a:r>
          </a:p>
          <a:p>
            <a:pPr algn="ctr" eaLnBrk="1" hangingPunct="1">
              <a:buFontTx/>
              <a:buNone/>
            </a:pPr>
            <a:r>
              <a:rPr lang="it-IT" altLang="it-IT" sz="3200" dirty="0" smtClean="0">
                <a:latin typeface="Calibri Light" panose="020F0302020204030204" pitchFamily="34" charset="0"/>
              </a:rPr>
              <a:t>         bisogna fare così….</a:t>
            </a:r>
          </a:p>
        </p:txBody>
      </p:sp>
      <p:pic>
        <p:nvPicPr>
          <p:cNvPr id="80900" name="Picture 4" descr="toto%20megafo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691006"/>
            <a:ext cx="28829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70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QUINDI!!!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20800"/>
            <a:ext cx="8664402" cy="472056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Essere concreti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Fare esempi 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Non fare troppi giri di parole 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Esprimere fatti e proposte concrete</a:t>
            </a:r>
          </a:p>
          <a:p>
            <a:pPr eaLnBrk="1" hangingPunct="1"/>
            <a:endParaRPr lang="it-IT" altLang="it-IT" sz="3200" dirty="0" smtClean="0">
              <a:latin typeface="Calibri Light" panose="020F0302020204030204" pitchFamily="34" charset="0"/>
            </a:endParaRPr>
          </a:p>
        </p:txBody>
      </p:sp>
      <p:pic>
        <p:nvPicPr>
          <p:cNvPr id="84996" name="Picture 4" descr="twirl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36" y="3943945"/>
            <a:ext cx="334486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9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21602" cy="19304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 smtClean="0"/>
              <a:t>QUINDI!!!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463041"/>
            <a:ext cx="8806642" cy="457832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Non monopolizzare la conversazione </a:t>
            </a:r>
          </a:p>
          <a:p>
            <a:pPr eaLnBrk="1" hangingPunct="1"/>
            <a:r>
              <a:rPr lang="it-IT" altLang="it-IT" sz="3200" dirty="0" smtClean="0">
                <a:latin typeface="Calibri Light" panose="020F0302020204030204" pitchFamily="34" charset="0"/>
              </a:rPr>
              <a:t>Imparare ad ascoltare !!!</a:t>
            </a:r>
          </a:p>
        </p:txBody>
      </p:sp>
      <p:pic>
        <p:nvPicPr>
          <p:cNvPr id="87044" name="Picture 5" descr="C2CA7AXOWCCA0J0591CAW2R8A6CA12BPABCA0X9PR7CA973QH2CAY89HQDCAJQ4VZ6CAZ4R66HCAHW5XKSCAQM9UDCCAAHSM1CCA5OFR2ZCAJ7J1SRCA81FRH7CA1CWVY0CALVBZ69CADTFZ8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2997201"/>
            <a:ext cx="3451225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6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441" y="0"/>
            <a:ext cx="8596668" cy="11176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SOLUZIONI PER TIPOLOGIE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02081"/>
            <a:ext cx="8751146" cy="4639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CONFLITTO DI RELAZIONE </a:t>
            </a:r>
            <a:endParaRPr lang="it-IT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Attenzione alla Comunicazione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Feedback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Empatia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Finestra relazionale e livello di Fiducia </a:t>
            </a:r>
            <a:endParaRPr lang="it-IT" sz="3200" dirty="0">
              <a:solidFill>
                <a:schemeClr val="tx1"/>
              </a:solidFill>
              <a:latin typeface="Calibri Light" panose="020F03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4071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6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42" y="1094121"/>
            <a:ext cx="8435532" cy="50628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6" name="Titolo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23300" cy="1592263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FINESTRA RELAZIONALE JOHARY 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40348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274002" cy="1930400"/>
          </a:xfr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it-IT" sz="4000" b="1" cap="none" dirty="0" smtClean="0"/>
              <a:t>I CONFLITTI : TIPOLOGIE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77334" y="1706881"/>
            <a:ext cx="8596668" cy="433448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libri Light" panose="020F0302020204030204" pitchFamily="34" charset="0"/>
              </a:rPr>
              <a:t>D’ interesse: concreto e tangibile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Di valori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Di confine:  invasione o mancata </a:t>
            </a:r>
            <a:r>
              <a:rPr lang="it-IT" sz="3200" dirty="0" smtClean="0">
                <a:latin typeface="Calibri Light" panose="020F0302020204030204" pitchFamily="34" charset="0"/>
              </a:rPr>
              <a:t>risposta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Di percezione o cognitivo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Di relazione 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354549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31762" cy="144272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TRE TIPOLOGIE DI REAZIONE VIOLENTA 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240" y="1442720"/>
            <a:ext cx="9733280" cy="4958080"/>
          </a:xfrm>
        </p:spPr>
        <p:txBody>
          <a:bodyPr>
            <a:normAutofit/>
          </a:bodyPr>
          <a:lstStyle/>
          <a:p>
            <a:endParaRPr lang="it-IT" sz="3200" dirty="0" smtClean="0">
              <a:latin typeface="Calibri Light" panose="020F0302020204030204" pitchFamily="34" charset="0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Escalation </a:t>
            </a:r>
          </a:p>
          <a:p>
            <a:endParaRPr lang="it-IT" sz="3200" dirty="0">
              <a:latin typeface="Calibri Light" panose="020F0302020204030204" pitchFamily="34" charset="0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Catena </a:t>
            </a:r>
          </a:p>
          <a:p>
            <a:endParaRPr lang="it-IT" sz="3200" dirty="0" smtClean="0">
              <a:latin typeface="Calibri Light" panose="020F0302020204030204" pitchFamily="34" charset="0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Interiorizzazione </a:t>
            </a:r>
            <a:endParaRPr lang="it-IT" sz="3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94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814560" cy="777875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it-IT" sz="2600" dirty="0"/>
              <a:t> </a:t>
            </a:r>
            <a:r>
              <a:rPr lang="it-IT" sz="2600" dirty="0" smtClean="0"/>
              <a:t> </a:t>
            </a:r>
            <a:r>
              <a:rPr lang="it-IT" sz="4400" b="1" dirty="0" smtClean="0"/>
              <a:t>CONFLITTI </a:t>
            </a:r>
            <a:r>
              <a:rPr lang="it-IT" sz="4400" b="1" dirty="0" smtClean="0"/>
              <a:t>    e      COMPORTAMENTI </a:t>
            </a:r>
            <a:r>
              <a:rPr lang="it-IT" sz="4400" b="1" dirty="0" smtClean="0"/>
              <a:t/>
            </a:r>
            <a:br>
              <a:rPr lang="it-IT" sz="4400" b="1" dirty="0" smtClean="0"/>
            </a:br>
            <a:r>
              <a:rPr lang="it-IT" sz="2600" dirty="0" smtClean="0"/>
              <a:t>   </a:t>
            </a:r>
            <a:br>
              <a:rPr lang="it-IT" sz="2600" dirty="0" smtClean="0"/>
            </a:br>
            <a:r>
              <a:rPr lang="it-IT" sz="2600" dirty="0" smtClean="0"/>
              <a:t>	           </a:t>
            </a:r>
            <a:r>
              <a:rPr lang="it-IT" sz="3100" b="1" dirty="0" smtClean="0"/>
              <a:t>Strategie </a:t>
            </a:r>
            <a:r>
              <a:rPr lang="it-IT" sz="3100" dirty="0" smtClean="0"/>
              <a:t>        </a:t>
            </a:r>
            <a:r>
              <a:rPr lang="it-IT" sz="2600" dirty="0" smtClean="0"/>
              <a:t>                         </a:t>
            </a:r>
            <a:r>
              <a:rPr lang="it-IT" sz="3100" b="1" dirty="0" smtClean="0"/>
              <a:t>Comportamenti</a:t>
            </a:r>
            <a:endParaRPr lang="it-IT" sz="3100" b="1" dirty="0"/>
          </a:p>
        </p:txBody>
      </p:sp>
      <p:graphicFrame>
        <p:nvGraphicFramePr>
          <p:cNvPr id="42018" name="Group 3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3523689"/>
              </p:ext>
            </p:extLst>
          </p:nvPr>
        </p:nvGraphicFramePr>
        <p:xfrm>
          <a:off x="650240" y="1849122"/>
          <a:ext cx="9164320" cy="5046727"/>
        </p:xfrm>
        <a:graphic>
          <a:graphicData uri="http://schemas.openxmlformats.org/drawingml/2006/table">
            <a:tbl>
              <a:tblPr/>
              <a:tblGrid>
                <a:gridCol w="4653280"/>
                <a:gridCol w="4511040"/>
              </a:tblGrid>
              <a:tr h="1030735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Evitare il conflitto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Fuga difensiva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Imporsi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Dominio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1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Adeguarsi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Accomodamento 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Negoziare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Compromesso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996"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Cooperare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Integrazione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3059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TEMPI E FASI DI UN CONFLITTO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894080"/>
            <a:ext cx="9294322" cy="55740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600" b="1" dirty="0" smtClean="0">
                <a:latin typeface="Calibri Light" panose="020F0302020204030204" pitchFamily="34" charset="0"/>
              </a:rPr>
              <a:t>1) </a:t>
            </a:r>
            <a:r>
              <a:rPr lang="it-IT" sz="3200" b="1" dirty="0" smtClean="0">
                <a:latin typeface="Calibri Light" panose="020F0302020204030204" pitchFamily="34" charset="0"/>
              </a:rPr>
              <a:t>Fase Iniziale 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I</a:t>
            </a:r>
            <a:r>
              <a:rPr lang="it-IT" sz="3200" dirty="0" smtClean="0">
                <a:latin typeface="Calibri Light" panose="020F0302020204030204" pitchFamily="34" charset="0"/>
              </a:rPr>
              <a:t>rrigidimento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D</a:t>
            </a:r>
            <a:r>
              <a:rPr lang="it-IT" sz="3200" dirty="0" smtClean="0">
                <a:latin typeface="Calibri Light" panose="020F0302020204030204" pitchFamily="34" charset="0"/>
              </a:rPr>
              <a:t>ibattito </a:t>
            </a:r>
            <a:r>
              <a:rPr lang="it-IT" sz="3200" dirty="0">
                <a:latin typeface="Calibri Light" panose="020F0302020204030204" pitchFamily="34" charset="0"/>
              </a:rPr>
              <a:t>e </a:t>
            </a:r>
            <a:r>
              <a:rPr lang="it-IT" sz="3200" dirty="0" smtClean="0">
                <a:latin typeface="Calibri Light" panose="020F0302020204030204" pitchFamily="34" charset="0"/>
              </a:rPr>
              <a:t>polarizzazione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T</a:t>
            </a:r>
            <a:r>
              <a:rPr lang="it-IT" sz="3200" dirty="0" smtClean="0">
                <a:latin typeface="Calibri Light" panose="020F0302020204030204" pitchFamily="34" charset="0"/>
              </a:rPr>
              <a:t>attica </a:t>
            </a:r>
            <a:r>
              <a:rPr lang="it-IT" sz="3200" dirty="0">
                <a:latin typeface="Calibri Light" panose="020F0302020204030204" pitchFamily="34" charset="0"/>
              </a:rPr>
              <a:t>del fatto </a:t>
            </a:r>
            <a:r>
              <a:rPr lang="it-IT" sz="3200" dirty="0" smtClean="0">
                <a:latin typeface="Calibri Light" panose="020F0302020204030204" pitchFamily="34" charset="0"/>
              </a:rPr>
              <a:t>compiuto</a:t>
            </a:r>
            <a:endParaRPr lang="it-IT" sz="3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it-IT" sz="3200" b="1" dirty="0" smtClean="0">
                <a:latin typeface="Calibri Light" panose="020F0302020204030204" pitchFamily="34" charset="0"/>
              </a:rPr>
              <a:t>2) Fase intermedia 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P</a:t>
            </a:r>
            <a:r>
              <a:rPr lang="it-IT" sz="3200" dirty="0" smtClean="0">
                <a:latin typeface="Calibri Light" panose="020F0302020204030204" pitchFamily="34" charset="0"/>
              </a:rPr>
              <a:t>reoccupazione </a:t>
            </a:r>
            <a:r>
              <a:rPr lang="it-IT" sz="3200" dirty="0">
                <a:latin typeface="Calibri Light" panose="020F0302020204030204" pitchFamily="34" charset="0"/>
              </a:rPr>
              <a:t>per l’immagine e ricerca di </a:t>
            </a:r>
            <a:r>
              <a:rPr lang="it-IT" sz="3200" dirty="0" smtClean="0">
                <a:latin typeface="Calibri Light" panose="020F0302020204030204" pitchFamily="34" charset="0"/>
              </a:rPr>
              <a:t>alleati</a:t>
            </a:r>
            <a:endParaRPr lang="it-IT" sz="3200" dirty="0">
              <a:latin typeface="Calibri Light" panose="020F0302020204030204" pitchFamily="34" charset="0"/>
            </a:endParaRPr>
          </a:p>
          <a:p>
            <a:r>
              <a:rPr lang="it-IT" sz="3200" dirty="0">
                <a:latin typeface="Calibri Light" panose="020F0302020204030204" pitchFamily="34" charset="0"/>
              </a:rPr>
              <a:t>P</a:t>
            </a:r>
            <a:r>
              <a:rPr lang="it-IT" sz="3200" dirty="0" smtClean="0">
                <a:latin typeface="Calibri Light" panose="020F0302020204030204" pitchFamily="34" charset="0"/>
              </a:rPr>
              <a:t>erdita </a:t>
            </a:r>
            <a:r>
              <a:rPr lang="it-IT" sz="3200" dirty="0">
                <a:latin typeface="Calibri Light" panose="020F0302020204030204" pitchFamily="34" charset="0"/>
              </a:rPr>
              <a:t>della </a:t>
            </a:r>
            <a:r>
              <a:rPr lang="it-IT" sz="3200" dirty="0" smtClean="0">
                <a:latin typeface="Calibri Light" panose="020F0302020204030204" pitchFamily="34" charset="0"/>
              </a:rPr>
              <a:t>faccia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S</a:t>
            </a:r>
            <a:r>
              <a:rPr lang="it-IT" sz="3200" dirty="0" smtClean="0">
                <a:latin typeface="Calibri Light" panose="020F0302020204030204" pitchFamily="34" charset="0"/>
              </a:rPr>
              <a:t>trategia </a:t>
            </a:r>
            <a:r>
              <a:rPr lang="it-IT" sz="3200" dirty="0">
                <a:latin typeface="Calibri Light" panose="020F0302020204030204" pitchFamily="34" charset="0"/>
              </a:rPr>
              <a:t>della </a:t>
            </a:r>
            <a:r>
              <a:rPr lang="it-IT" sz="3200" dirty="0" smtClean="0">
                <a:latin typeface="Calibri Light" panose="020F0302020204030204" pitchFamily="34" charset="0"/>
              </a:rPr>
              <a:t>minaccia</a:t>
            </a:r>
          </a:p>
          <a:p>
            <a:pPr marL="0" indent="0">
              <a:buNone/>
            </a:pPr>
            <a:r>
              <a:rPr lang="it-IT" sz="3200" b="1" i="1" dirty="0" smtClean="0">
                <a:latin typeface="Calibri Light" panose="020F0302020204030204" pitchFamily="34" charset="0"/>
              </a:rPr>
              <a:t>3) </a:t>
            </a:r>
            <a:r>
              <a:rPr lang="it-IT" sz="3200" b="1" dirty="0" smtClean="0">
                <a:latin typeface="Calibri Light" panose="020F0302020204030204" pitchFamily="34" charset="0"/>
              </a:rPr>
              <a:t>Fase di rottura 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Sabotaggio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Disintegrazione</a:t>
            </a:r>
          </a:p>
          <a:p>
            <a:r>
              <a:rPr lang="it-IT" sz="3200" dirty="0">
                <a:latin typeface="Calibri Light" panose="020F0302020204030204" pitchFamily="34" charset="0"/>
              </a:rPr>
              <a:t>D</a:t>
            </a:r>
            <a:r>
              <a:rPr lang="it-IT" sz="3200" dirty="0" smtClean="0">
                <a:latin typeface="Calibri Light" panose="020F0302020204030204" pitchFamily="34" charset="0"/>
              </a:rPr>
              <a:t>istruzione </a:t>
            </a:r>
            <a:r>
              <a:rPr lang="it-IT" sz="3200" dirty="0">
                <a:latin typeface="Calibri Light" panose="020F0302020204030204" pitchFamily="34" charset="0"/>
              </a:rPr>
              <a:t>reciproca</a:t>
            </a:r>
          </a:p>
        </p:txBody>
      </p:sp>
    </p:spTree>
    <p:extLst>
      <p:ext uri="{BB962C8B-B14F-4D97-AF65-F5344CB8AC3E}">
        <p14:creationId xmlns:p14="http://schemas.microsoft.com/office/powerpoint/2010/main" val="4276029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MA PRIMA CHE ACCADA????</a:t>
            </a:r>
            <a:endParaRPr lang="it-IT" sz="40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55" y="1425585"/>
            <a:ext cx="8019626" cy="5181793"/>
          </a:xfrm>
        </p:spPr>
      </p:pic>
    </p:spTree>
    <p:extLst>
      <p:ext uri="{BB962C8B-B14F-4D97-AF65-F5344CB8AC3E}">
        <p14:creationId xmlns:p14="http://schemas.microsoft.com/office/powerpoint/2010/main" val="2102035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AIUTO!!!!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64640"/>
            <a:ext cx="9198186" cy="5120639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libri Light" panose="020F0302020204030204" pitchFamily="34" charset="0"/>
              </a:rPr>
              <a:t>Consapevolezza 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Ascolto 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Fiducia </a:t>
            </a:r>
          </a:p>
          <a:p>
            <a:r>
              <a:rPr lang="it-IT" sz="3200" dirty="0" smtClean="0">
                <a:latin typeface="Calibri Light" panose="020F0302020204030204" pitchFamily="34" charset="0"/>
              </a:rPr>
              <a:t>Collaborazione </a:t>
            </a:r>
          </a:p>
          <a:p>
            <a:endParaRPr lang="it-IT" sz="3200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339" y="1564691"/>
            <a:ext cx="4328663" cy="386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33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873760" y="142240"/>
            <a:ext cx="9103359" cy="4551680"/>
          </a:xfrm>
        </p:spPr>
        <p:txBody>
          <a:bodyPr anchor="t"/>
          <a:lstStyle/>
          <a:p>
            <a:pPr algn="l"/>
            <a:r>
              <a:rPr lang="it-IT" dirty="0" smtClean="0"/>
              <a:t>Ed ora buone collaborazioni!!!!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035387" y="5486400"/>
            <a:ext cx="7766936" cy="772160"/>
          </a:xfrm>
        </p:spPr>
        <p:txBody>
          <a:bodyPr>
            <a:noAutofit/>
          </a:bodyPr>
          <a:lstStyle/>
          <a:p>
            <a:r>
              <a:rPr lang="it-IT" sz="4000" b="1" i="1" dirty="0" smtClean="0">
                <a:solidFill>
                  <a:srgbClr val="92D050"/>
                </a:solidFill>
              </a:rPr>
              <a:t>GRAZIE!!!! </a:t>
            </a:r>
            <a:endParaRPr lang="it-IT" sz="4000" b="1" i="1" dirty="0">
              <a:solidFill>
                <a:srgbClr val="92D05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2011680"/>
            <a:ext cx="4404360" cy="440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2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074154" cy="791029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SOLUZIONI PER TIPOLOGIE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02081"/>
            <a:ext cx="8751146" cy="4639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CONFLITTO D’ INTERESSI </a:t>
            </a:r>
          </a:p>
          <a:p>
            <a:pPr marL="0" indent="0">
              <a:buNone/>
            </a:pPr>
            <a:endParaRPr lang="it-IT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Decisione Autoritaria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Votazione per maggioranza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Negoziazione </a:t>
            </a:r>
            <a:endParaRPr lang="it-IT" sz="3200" dirty="0">
              <a:solidFill>
                <a:schemeClr val="tx1"/>
              </a:solidFill>
              <a:latin typeface="Calibri Light" panose="020F03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608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943" y="0"/>
            <a:ext cx="9078059" cy="19304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PRATICA DELLA NEGOZIAZIONE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70000"/>
            <a:ext cx="9218506" cy="51409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Scindere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 le persone ed i problemi</a:t>
            </a:r>
          </a:p>
          <a:p>
            <a:pPr lvl="0"/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Cercare di definire i </a:t>
            </a:r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confini del problema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: dove è il problema</a:t>
            </a:r>
          </a:p>
          <a:p>
            <a:pPr lvl="0"/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Far sì che le parti </a:t>
            </a:r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manifestino chiaramente 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i propri interessi </a:t>
            </a:r>
          </a:p>
          <a:p>
            <a:pPr lvl="0"/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Esplorare più </a:t>
            </a:r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soluzioni possibili </a:t>
            </a:r>
          </a:p>
          <a:p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Valutazione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 delle soluzioni alternative</a:t>
            </a:r>
          </a:p>
          <a:p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Scelta delle soluzioni che siano </a:t>
            </a:r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realmente soddisfacenti 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per entrambe le parti</a:t>
            </a:r>
          </a:p>
          <a:p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D</a:t>
            </a:r>
            <a:r>
              <a:rPr lang="it-IT" sz="3600" dirty="0" smtClean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ecidere </a:t>
            </a:r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chi fa cosa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, quando, dove per poter realizzare quanto concordato</a:t>
            </a:r>
          </a:p>
          <a:p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Mettere in pratica 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le decisioni</a:t>
            </a:r>
          </a:p>
          <a:p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Stabilire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 tempi, sedi e modalità per poter verificare l’attuazione delle decisioni </a:t>
            </a:r>
          </a:p>
          <a:p>
            <a:r>
              <a:rPr lang="it-IT" sz="3600" b="1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Monitoraggio e verifica </a:t>
            </a:r>
            <a:r>
              <a:rPr lang="it-IT" sz="36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rPr>
              <a:t>dell’ applicazione delle soluzioni </a:t>
            </a:r>
          </a:p>
          <a:p>
            <a:endParaRPr lang="it-IT" dirty="0" smtClean="0"/>
          </a:p>
          <a:p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283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it-IT" sz="4000" b="1" dirty="0"/>
              <a:t>SOLUZIONI PER TIPOLOGIE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3440" y="1767840"/>
            <a:ext cx="9204960" cy="4632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CONFLITTO DI VALORI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Condivisione degli scopi </a:t>
            </a: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Ripresa di </a:t>
            </a:r>
            <a:r>
              <a:rPr lang="it-IT" sz="3200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Vision :</a:t>
            </a:r>
          </a:p>
          <a:p>
            <a:pPr marL="0" indent="0">
              <a:buNone/>
            </a:pPr>
            <a:r>
              <a:rPr lang="it-IT" alt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Motivante – Realistica- Congruente </a:t>
            </a:r>
            <a:r>
              <a:rPr lang="it-IT" altLang="it-IT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«Siate il cambiamento che volete vedere negli altri» </a:t>
            </a:r>
          </a:p>
          <a:p>
            <a:pPr marL="0" indent="0">
              <a:buNone/>
            </a:pPr>
            <a:r>
              <a:rPr lang="it-IT" altLang="it-IT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Progettata e </a:t>
            </a:r>
            <a:r>
              <a:rPr lang="it-IT" alt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Organizzata- Non rigida-Comunicata </a:t>
            </a:r>
            <a:r>
              <a:rPr lang="it-IT" altLang="it-IT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il più possibile</a:t>
            </a:r>
            <a:endParaRPr lang="it-IT" sz="3200" dirty="0" smtClean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r>
              <a:rPr 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Ripresa della </a:t>
            </a:r>
            <a:r>
              <a:rPr lang="it-IT" sz="3200" b="1" dirty="0">
                <a:solidFill>
                  <a:schemeClr val="tx1"/>
                </a:solidFill>
                <a:latin typeface="Calibri Light" panose="020F0302020204030204" pitchFamily="34" charset="0"/>
              </a:rPr>
              <a:t>M</a:t>
            </a:r>
            <a:r>
              <a:rPr lang="it-IT" sz="3200" b="1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ission </a:t>
            </a:r>
            <a:endParaRPr lang="it-IT" sz="3200" b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6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98" y="0"/>
            <a:ext cx="8596668" cy="11176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SOLUZIONI PER TIPOLOGIE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02081"/>
            <a:ext cx="8751146" cy="4639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CONFLITTO DI CONFINI </a:t>
            </a:r>
          </a:p>
          <a:p>
            <a:pPr marL="0" indent="0">
              <a:buNone/>
            </a:pPr>
            <a:endParaRPr lang="it-IT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Definizione </a:t>
            </a:r>
            <a:r>
              <a:rPr lang="it-IT" sz="3200" dirty="0">
                <a:latin typeface="Calibri Light" panose="020F0302020204030204" pitchFamily="34" charset="0"/>
              </a:rPr>
              <a:t>di </a:t>
            </a:r>
            <a:r>
              <a:rPr lang="it-IT" sz="3200" b="1" dirty="0">
                <a:latin typeface="Calibri Light" panose="020F0302020204030204" pitchFamily="34" charset="0"/>
              </a:rPr>
              <a:t>N</a:t>
            </a:r>
            <a:r>
              <a:rPr lang="it-IT" sz="3200" b="1" dirty="0" smtClean="0">
                <a:latin typeface="Calibri Light" panose="020F0302020204030204" pitchFamily="34" charset="0"/>
              </a:rPr>
              <a:t>orme</a:t>
            </a:r>
            <a:r>
              <a:rPr lang="it-IT" sz="3200" dirty="0" smtClean="0">
                <a:latin typeface="Calibri Light" panose="020F0302020204030204" pitchFamily="34" charset="0"/>
              </a:rPr>
              <a:t>.</a:t>
            </a:r>
          </a:p>
          <a:p>
            <a:endParaRPr lang="it-IT" sz="3200" dirty="0" smtClean="0">
              <a:latin typeface="Calibri Light" panose="020F0302020204030204" pitchFamily="34" charset="0"/>
            </a:endParaRPr>
          </a:p>
          <a:p>
            <a:pPr lvl="0"/>
            <a:r>
              <a:rPr lang="it-IT" sz="3200" dirty="0">
                <a:latin typeface="Calibri Light" panose="020F0302020204030204" pitchFamily="34" charset="0"/>
              </a:rPr>
              <a:t>Definizione di </a:t>
            </a:r>
            <a:r>
              <a:rPr lang="it-IT" sz="3200" b="1" dirty="0">
                <a:latin typeface="Calibri Light" panose="020F0302020204030204" pitchFamily="34" charset="0"/>
              </a:rPr>
              <a:t>Ruoli e Compiti</a:t>
            </a:r>
            <a:r>
              <a:rPr lang="it-IT" sz="3200" dirty="0">
                <a:latin typeface="Calibri Light" panose="020F0302020204030204" pitchFamily="34" charset="0"/>
              </a:rPr>
              <a:t>.</a:t>
            </a:r>
          </a:p>
          <a:p>
            <a:endParaRPr lang="it-IT" sz="36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it-IT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632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117600"/>
          </a:xfrm>
        </p:spPr>
        <p:txBody>
          <a:bodyPr>
            <a:normAutofit/>
          </a:bodyPr>
          <a:lstStyle/>
          <a:p>
            <a:r>
              <a:rPr lang="it-IT" sz="4000" b="1" dirty="0" smtClean="0"/>
              <a:t>SOLUZIONI PER TIPOLOGIE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02081"/>
            <a:ext cx="8751146" cy="4639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CONFLITTO DI PERCEZIONE </a:t>
            </a:r>
          </a:p>
          <a:p>
            <a:pPr marL="0" indent="0">
              <a:buNone/>
            </a:pPr>
            <a:endParaRPr lang="it-IT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Comunicazione </a:t>
            </a:r>
          </a:p>
          <a:p>
            <a:endParaRPr lang="it-IT" sz="3200" dirty="0" smtClean="0">
              <a:latin typeface="Calibri Light" panose="020F0302020204030204" pitchFamily="34" charset="0"/>
            </a:endParaRPr>
          </a:p>
          <a:p>
            <a:r>
              <a:rPr lang="it-IT" sz="3200" dirty="0" smtClean="0">
                <a:latin typeface="Calibri Light" panose="020F0302020204030204" pitchFamily="34" charset="0"/>
              </a:rPr>
              <a:t>Feedback </a:t>
            </a:r>
            <a:endParaRPr lang="it-IT" sz="3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it-IT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902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9639" y="0"/>
            <a:ext cx="7772400" cy="1320800"/>
          </a:xfrm>
        </p:spPr>
        <p:txBody>
          <a:bodyPr anchor="t"/>
          <a:lstStyle/>
          <a:p>
            <a:pPr algn="l"/>
            <a:r>
              <a:rPr lang="it-IT" altLang="it-IT" sz="4000" b="1" dirty="0" smtClean="0"/>
              <a:t>LA COMUNICAZIONE È</a:t>
            </a:r>
            <a:endParaRPr lang="it-IT" altLang="it-IT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9640" y="1706880"/>
            <a:ext cx="8366760" cy="4458970"/>
          </a:xfrm>
        </p:spPr>
        <p:txBody>
          <a:bodyPr/>
          <a:lstStyle/>
          <a:p>
            <a:pPr algn="l" eaLnBrk="1" hangingPunct="1"/>
            <a:r>
              <a:rPr lang="it-IT" altLang="it-IT" sz="4000" dirty="0" smtClean="0"/>
              <a:t>					</a:t>
            </a:r>
            <a:r>
              <a:rPr lang="it-IT" altLang="it-IT" sz="3200" dirty="0" smtClean="0">
                <a:solidFill>
                  <a:schemeClr val="tx1"/>
                </a:solidFill>
                <a:latin typeface="Calibri Light" panose="020F0302020204030204" pitchFamily="34" charset="0"/>
              </a:rPr>
              <a:t>“</a:t>
            </a:r>
            <a:r>
              <a:rPr lang="it-IT" altLang="it-IT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Un pacco regalo” </a:t>
            </a:r>
          </a:p>
          <a:p>
            <a:pPr eaLnBrk="1" hangingPunct="1"/>
            <a:endParaRPr lang="it-IT" altLang="it-IT" sz="4000" dirty="0">
              <a:latin typeface="Calibri Light" panose="020F0302020204030204" pitchFamily="34" charset="0"/>
            </a:endParaRPr>
          </a:p>
          <a:p>
            <a:pPr eaLnBrk="1" hangingPunct="1"/>
            <a:endParaRPr lang="it-IT" altLang="it-IT" sz="3600" dirty="0"/>
          </a:p>
          <a:p>
            <a:pPr eaLnBrk="1" hangingPunct="1"/>
            <a:endParaRPr lang="it-IT" altLang="it-IT" sz="3600" dirty="0"/>
          </a:p>
        </p:txBody>
      </p:sp>
      <p:pic>
        <p:nvPicPr>
          <p:cNvPr id="6148" name="Picture 4" descr="pacco%20rega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31" y="2610959"/>
            <a:ext cx="3940969" cy="394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5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MARIAC~1\IMPOST~1\Temp\articulate\presenter\imgtemp\QJqoXBmd_file\slide0001_image001.png"/>
</p:tagLst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1062</Words>
  <Application>Microsoft Office PowerPoint</Application>
  <PresentationFormat>Widescreen</PresentationFormat>
  <Paragraphs>249</Paragraphs>
  <Slides>35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Century Schoolbook</vt:lpstr>
      <vt:lpstr>Tahoma</vt:lpstr>
      <vt:lpstr>Trebuchet MS</vt:lpstr>
      <vt:lpstr>Verdana</vt:lpstr>
      <vt:lpstr>Wingdings</vt:lpstr>
      <vt:lpstr>Wingdings 3</vt:lpstr>
      <vt:lpstr>Sfaccettatura</vt:lpstr>
      <vt:lpstr>LA GESTIONE DEI CONFLITTI </vt:lpstr>
      <vt:lpstr>DEFINIZIONE </vt:lpstr>
      <vt:lpstr>I CONFLITTI : TIPOLOGIE</vt:lpstr>
      <vt:lpstr>SOLUZIONI PER TIPOLOGIE </vt:lpstr>
      <vt:lpstr>PRATICA DELLA NEGOZIAZIONE </vt:lpstr>
      <vt:lpstr>SOLUZIONI PER TIPOLOGIE </vt:lpstr>
      <vt:lpstr>SOLUZIONI PER TIPOLOGIE </vt:lpstr>
      <vt:lpstr>SOLUZIONI PER TIPOLOGIE </vt:lpstr>
      <vt:lpstr>LA COMUNICAZIONE È</vt:lpstr>
      <vt:lpstr>COME UN PACCO REGALO ATTENZIONE A…. </vt:lpstr>
      <vt:lpstr>I FILTRI DELLA PERCEZIONE</vt:lpstr>
      <vt:lpstr>TENDENZE </vt:lpstr>
      <vt:lpstr>COMPORTAMENTO E FEEDBACK</vt:lpstr>
      <vt:lpstr>FEEDBACK </vt:lpstr>
      <vt:lpstr>COSA COMUNICHIAMO?</vt:lpstr>
      <vt:lpstr>ASCOLTO POSITIVO </vt:lpstr>
      <vt:lpstr>ASCOLTO POSITIVO </vt:lpstr>
      <vt:lpstr>IMPEDIMENTI PER UN BUON ASCOLTO </vt:lpstr>
      <vt:lpstr>CRITICARE IN MODO COSTRUTTIVO</vt:lpstr>
      <vt:lpstr>CONFRONTO COSTRUTTIVO </vt:lpstr>
      <vt:lpstr>RICEVERE LE CRITICHE </vt:lpstr>
      <vt:lpstr>ESEMPIO </vt:lpstr>
      <vt:lpstr>BUONA COMUNICAZIONE: Suggerimenti  </vt:lpstr>
      <vt:lpstr>NON USARE SPADE VERBALI </vt:lpstr>
      <vt:lpstr>EVITARE  DOGMATISMI</vt:lpstr>
      <vt:lpstr>QUINDI!!!</vt:lpstr>
      <vt:lpstr>QUINDI!!!</vt:lpstr>
      <vt:lpstr>SOLUZIONI PER TIPOLOGIE </vt:lpstr>
      <vt:lpstr>FINESTRA RELAZIONALE JOHARY </vt:lpstr>
      <vt:lpstr>TRE TIPOLOGIE DI REAZIONE VIOLENTA  </vt:lpstr>
      <vt:lpstr>  CONFLITTI     e      COMPORTAMENTI                  Strategie                                  Comportamenti</vt:lpstr>
      <vt:lpstr>TEMPI E FASI DI UN CONFLITTO </vt:lpstr>
      <vt:lpstr>MA PRIMA CHE ACCADA????</vt:lpstr>
      <vt:lpstr>AIUTO!!!!</vt:lpstr>
      <vt:lpstr>Ed ora buone collaborazioni!!!!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DEI CONFLITTI</dc:title>
  <dc:creator>Glenda Pagnoncelli</dc:creator>
  <cp:lastModifiedBy>Glenda Pagnoncelli</cp:lastModifiedBy>
  <cp:revision>20</cp:revision>
  <dcterms:created xsi:type="dcterms:W3CDTF">2016-03-21T08:23:06Z</dcterms:created>
  <dcterms:modified xsi:type="dcterms:W3CDTF">2016-03-22T15:39:07Z</dcterms:modified>
</cp:coreProperties>
</file>